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2C623-0EE3-4479-BBB2-64968C91AE55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FE2FE-7D8A-485B-ACCD-EC2C3ADF99E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O" smtClean="0"/>
          </a:p>
        </p:txBody>
      </p:sp>
      <p:sp>
        <p:nvSpPr>
          <p:cNvPr id="109572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58140A-B130-49FC-B725-603B8A9CF2E5}" type="slidenum">
              <a:rPr lang="pt-BR" smtClean="0"/>
              <a:pPr>
                <a:defRPr/>
              </a:pPr>
              <a:t>2</a:t>
            </a:fld>
            <a:endParaRPr lang="pt-B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O" smtClean="0"/>
          </a:p>
        </p:txBody>
      </p:sp>
      <p:sp>
        <p:nvSpPr>
          <p:cNvPr id="109572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B0BE49-CBAD-4CFF-B11D-1CB8B45FA7E5}" type="slidenum">
              <a:rPr lang="pt-BR" smtClean="0"/>
              <a:pPr>
                <a:defRPr/>
              </a:pPr>
              <a:t>3</a:t>
            </a:fld>
            <a:endParaRPr lang="pt-BR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O" smtClean="0"/>
          </a:p>
        </p:txBody>
      </p:sp>
      <p:sp>
        <p:nvSpPr>
          <p:cNvPr id="109572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676FCB-CAEF-4760-8C11-9B8DA7676F18}" type="slidenum">
              <a:rPr lang="pt-BR" smtClean="0"/>
              <a:pPr>
                <a:defRPr/>
              </a:pPr>
              <a:t>4</a:t>
            </a:fld>
            <a:endParaRPr lang="pt-BR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O" smtClean="0"/>
          </a:p>
        </p:txBody>
      </p:sp>
      <p:sp>
        <p:nvSpPr>
          <p:cNvPr id="109572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3D4EDD-CB25-4F65-BFE2-34D7DE785FDE}" type="slidenum">
              <a:rPr lang="pt-BR" smtClean="0"/>
              <a:pPr>
                <a:defRPr/>
              </a:pPr>
              <a:t>5</a:t>
            </a:fld>
            <a:endParaRPr lang="pt-BR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O" smtClean="0"/>
          </a:p>
        </p:txBody>
      </p:sp>
      <p:sp>
        <p:nvSpPr>
          <p:cNvPr id="109572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92A903-3884-4615-A678-A0317DC7EC06}" type="slidenum">
              <a:rPr lang="pt-BR" smtClean="0"/>
              <a:pPr>
                <a:defRPr/>
              </a:pPr>
              <a:t>6</a:t>
            </a:fld>
            <a:endParaRPr lang="pt-B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D91B7-C03B-4FB5-A3C9-4447C1E905EB}" type="datetimeFigureOut">
              <a:rPr lang="pt-BR" smtClean="0"/>
              <a:pPr/>
              <a:t>26/05/2012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28DBA-41AC-4682-9AC3-54236D9AE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79388" y="2641600"/>
            <a:ext cx="8856662" cy="50006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pt-BR" sz="2800" b="1" dirty="0">
                <a:solidFill>
                  <a:srgbClr val="002060"/>
                </a:solidFill>
                <a:ea typeface="+mj-ea"/>
                <a:cs typeface="Arial" pitchFamily="34" charset="0"/>
              </a:rPr>
              <a:t>DADOS ESTATÍSTICOS DOS INDICADORES ESTRATÉGICOS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4625" y="982663"/>
            <a:ext cx="8969375" cy="698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3333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 dirty="0">
              <a:solidFill>
                <a:sysClr val="windowText" lastClr="000000"/>
              </a:solidFill>
              <a:latin typeface="Arial" charset="0"/>
            </a:endParaRPr>
          </a:p>
        </p:txBody>
      </p:sp>
      <p:pic>
        <p:nvPicPr>
          <p:cNvPr id="30724" name="Imagem 2" descr="logo estado para do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675" y="188913"/>
            <a:ext cx="3327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tângulo 7"/>
          <p:cNvSpPr>
            <a:spLocks noChangeArrowheads="1"/>
          </p:cNvSpPr>
          <p:nvPr/>
        </p:nvSpPr>
        <p:spPr bwMode="auto">
          <a:xfrm>
            <a:off x="2584450" y="6286500"/>
            <a:ext cx="857250" cy="571500"/>
          </a:xfrm>
          <a:prstGeom prst="rect">
            <a:avLst/>
          </a:prstGeom>
          <a:solidFill>
            <a:schemeClr val="bg1"/>
          </a:solidFill>
          <a:ln w="222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es-CO"/>
          </a:p>
        </p:txBody>
      </p:sp>
      <p:sp>
        <p:nvSpPr>
          <p:cNvPr id="31747" name="Title 16"/>
          <p:cNvSpPr txBox="1">
            <a:spLocks/>
          </p:cNvSpPr>
          <p:nvPr/>
        </p:nvSpPr>
        <p:spPr bwMode="auto">
          <a:xfrm>
            <a:off x="1331913" y="1114425"/>
            <a:ext cx="65532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pt-BR" sz="2800" b="1">
                <a:solidFill>
                  <a:srgbClr val="002060"/>
                </a:solidFill>
              </a:rPr>
              <a:t>HOMICÍDIO DOLOSO</a:t>
            </a:r>
          </a:p>
          <a:p>
            <a:pPr algn="ctr" eaLnBrk="0" hangingPunct="0"/>
            <a:r>
              <a:rPr lang="pt-BR" sz="2800" b="1">
                <a:solidFill>
                  <a:srgbClr val="002060"/>
                </a:solidFill>
              </a:rPr>
              <a:t>Série Histórica 2006/2011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74625" y="982663"/>
            <a:ext cx="8969375" cy="698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3333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 dirty="0">
              <a:solidFill>
                <a:sysClr val="windowText" lastClr="000000"/>
              </a:solidFill>
              <a:latin typeface="Arial" charset="0"/>
            </a:endParaRPr>
          </a:p>
        </p:txBody>
      </p:sp>
      <p:pic>
        <p:nvPicPr>
          <p:cNvPr id="31749" name="Imagem 2" descr="logo estado para do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675" y="188913"/>
            <a:ext cx="3327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CaixaDeTexto 18"/>
          <p:cNvSpPr txBox="1">
            <a:spLocks noChangeArrowheads="1"/>
          </p:cNvSpPr>
          <p:nvPr/>
        </p:nvSpPr>
        <p:spPr bwMode="auto">
          <a:xfrm>
            <a:off x="4643438" y="2060575"/>
            <a:ext cx="2571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solidFill>
                  <a:srgbClr val="FF0000"/>
                </a:solidFill>
              </a:rPr>
              <a:t>Redução de 32,2% em relação a 2006</a:t>
            </a:r>
          </a:p>
        </p:txBody>
      </p:sp>
      <p:sp>
        <p:nvSpPr>
          <p:cNvPr id="31751" name="CaixaDeTexto 19"/>
          <p:cNvSpPr txBox="1">
            <a:spLocks noChangeArrowheads="1"/>
          </p:cNvSpPr>
          <p:nvPr/>
        </p:nvSpPr>
        <p:spPr bwMode="auto">
          <a:xfrm>
            <a:off x="2000250" y="5878513"/>
            <a:ext cx="2571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>
                <a:solidFill>
                  <a:srgbClr val="FF0000"/>
                </a:solidFill>
              </a:rPr>
              <a:t>Redução de 35,5% em relação a 2006</a:t>
            </a:r>
          </a:p>
        </p:txBody>
      </p:sp>
      <p:pic>
        <p:nvPicPr>
          <p:cNvPr id="3175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4000500"/>
            <a:ext cx="4321175" cy="260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1989138"/>
            <a:ext cx="4321175" cy="260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tângulo 7"/>
          <p:cNvSpPr>
            <a:spLocks noChangeArrowheads="1"/>
          </p:cNvSpPr>
          <p:nvPr/>
        </p:nvSpPr>
        <p:spPr bwMode="auto">
          <a:xfrm>
            <a:off x="2584450" y="6286500"/>
            <a:ext cx="857250" cy="571500"/>
          </a:xfrm>
          <a:prstGeom prst="rect">
            <a:avLst/>
          </a:prstGeom>
          <a:solidFill>
            <a:schemeClr val="bg1"/>
          </a:solidFill>
          <a:ln w="222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es-CO"/>
          </a:p>
        </p:txBody>
      </p:sp>
      <p:sp>
        <p:nvSpPr>
          <p:cNvPr id="32771" name="Title 16"/>
          <p:cNvSpPr txBox="1">
            <a:spLocks/>
          </p:cNvSpPr>
          <p:nvPr/>
        </p:nvSpPr>
        <p:spPr bwMode="auto">
          <a:xfrm>
            <a:off x="1331913" y="1114425"/>
            <a:ext cx="65532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pt-BR" sz="2800" b="1">
                <a:solidFill>
                  <a:srgbClr val="002060"/>
                </a:solidFill>
              </a:rPr>
              <a:t>HOMICÍDIO DOLOSO</a:t>
            </a:r>
          </a:p>
          <a:p>
            <a:pPr algn="ctr" eaLnBrk="0" hangingPunct="0"/>
            <a:r>
              <a:rPr lang="pt-BR" sz="2800" b="1">
                <a:solidFill>
                  <a:srgbClr val="002060"/>
                </a:solidFill>
              </a:rPr>
              <a:t>Série Histórica 1992/2011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74625" y="982663"/>
            <a:ext cx="8969375" cy="698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3333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 dirty="0">
              <a:solidFill>
                <a:sysClr val="windowText" lastClr="000000"/>
              </a:solidFill>
              <a:latin typeface="Arial" charset="0"/>
            </a:endParaRPr>
          </a:p>
        </p:txBody>
      </p:sp>
      <p:pic>
        <p:nvPicPr>
          <p:cNvPr id="32773" name="Imagem 2" descr="logo estado para do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675" y="188913"/>
            <a:ext cx="3327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755650" y="2636838"/>
          <a:ext cx="7632848" cy="2232246"/>
        </p:xfrm>
        <a:graphic>
          <a:graphicData uri="http://schemas.openxmlformats.org/drawingml/2006/table">
            <a:tbl>
              <a:tblPr/>
              <a:tblGrid>
                <a:gridCol w="1769035"/>
                <a:gridCol w="1565084"/>
                <a:gridCol w="1308613"/>
                <a:gridCol w="1565084"/>
                <a:gridCol w="1425032"/>
              </a:tblGrid>
              <a:tr h="589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latin typeface="Calibri"/>
                          <a:ea typeface="Calibri"/>
                          <a:cs typeface="Times New Roman"/>
                        </a:rPr>
                        <a:t>1992</a:t>
                      </a: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632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Calibri"/>
                          <a:ea typeface="Calibri"/>
                          <a:cs typeface="Times New Roman"/>
                        </a:rPr>
                        <a:t>TX/100mil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Calibri"/>
                          <a:ea typeface="Calibri"/>
                          <a:cs typeface="Times New Roman"/>
                        </a:rPr>
                        <a:t>TX/100mil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latin typeface="Calibri"/>
                          <a:ea typeface="Calibri"/>
                          <a:cs typeface="Times New Roman"/>
                        </a:rPr>
                        <a:t>ESTADO</a:t>
                      </a: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Calibri"/>
                          <a:ea typeface="Calibri"/>
                          <a:cs typeface="Times New Roman"/>
                        </a:rPr>
                        <a:t>7635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Calibri"/>
                          <a:ea typeface="Calibri"/>
                          <a:cs typeface="Times New Roman"/>
                        </a:rPr>
                        <a:t>57,9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Calibri"/>
                          <a:ea typeface="Calibri"/>
                          <a:cs typeface="Times New Roman"/>
                        </a:rPr>
                        <a:t>4286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Calibri"/>
                          <a:ea typeface="Calibri"/>
                          <a:cs typeface="Times New Roman"/>
                        </a:rPr>
                        <a:t>26,5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latin typeface="Calibri"/>
                          <a:ea typeface="Calibri"/>
                          <a:cs typeface="Times New Roman"/>
                        </a:rPr>
                        <a:t>MUNICÍPIO</a:t>
                      </a: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Calibri"/>
                          <a:ea typeface="Calibri"/>
                          <a:cs typeface="Times New Roman"/>
                        </a:rPr>
                        <a:t>3547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Calibri"/>
                          <a:ea typeface="Calibri"/>
                          <a:cs typeface="Times New Roman"/>
                        </a:rPr>
                        <a:t>64,57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Calibri"/>
                          <a:ea typeface="Calibri"/>
                          <a:cs typeface="Times New Roman"/>
                        </a:rPr>
                        <a:t>1471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Calibri"/>
                          <a:ea typeface="Calibri"/>
                          <a:cs typeface="Times New Roman"/>
                        </a:rPr>
                        <a:t>23,14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tângulo 7"/>
          <p:cNvSpPr>
            <a:spLocks noChangeArrowheads="1"/>
          </p:cNvSpPr>
          <p:nvPr/>
        </p:nvSpPr>
        <p:spPr bwMode="auto">
          <a:xfrm>
            <a:off x="0" y="6286500"/>
            <a:ext cx="857250" cy="571500"/>
          </a:xfrm>
          <a:prstGeom prst="rect">
            <a:avLst/>
          </a:prstGeom>
          <a:solidFill>
            <a:schemeClr val="bg1"/>
          </a:solidFill>
          <a:ln w="222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es-CO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74625" y="982663"/>
            <a:ext cx="8969375" cy="698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3333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 dirty="0">
              <a:solidFill>
                <a:sysClr val="windowText" lastClr="000000"/>
              </a:solidFill>
              <a:latin typeface="Arial" charset="0"/>
            </a:endParaRPr>
          </a:p>
        </p:txBody>
      </p:sp>
      <p:pic>
        <p:nvPicPr>
          <p:cNvPr id="33796" name="Imagem 2" descr="logo estado para do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675" y="188913"/>
            <a:ext cx="3327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2124075" y="4437063"/>
            <a:ext cx="5184775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250" y="1052513"/>
            <a:ext cx="5383213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ângulo 7"/>
          <p:cNvSpPr/>
          <p:nvPr/>
        </p:nvSpPr>
        <p:spPr>
          <a:xfrm>
            <a:off x="1979613" y="4508500"/>
            <a:ext cx="4537075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tângulo 7"/>
          <p:cNvSpPr>
            <a:spLocks noChangeArrowheads="1"/>
          </p:cNvSpPr>
          <p:nvPr/>
        </p:nvSpPr>
        <p:spPr bwMode="auto">
          <a:xfrm>
            <a:off x="0" y="6286500"/>
            <a:ext cx="857250" cy="571500"/>
          </a:xfrm>
          <a:prstGeom prst="rect">
            <a:avLst/>
          </a:prstGeom>
          <a:solidFill>
            <a:schemeClr val="bg1"/>
          </a:solidFill>
          <a:ln w="222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es-CO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74625" y="982663"/>
            <a:ext cx="8969375" cy="698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3333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 dirty="0">
              <a:solidFill>
                <a:sysClr val="windowText" lastClr="000000"/>
              </a:solidFill>
              <a:latin typeface="Arial" charset="0"/>
            </a:endParaRPr>
          </a:p>
        </p:txBody>
      </p:sp>
      <p:pic>
        <p:nvPicPr>
          <p:cNvPr id="34820" name="Imagem 2" descr="logo estado para do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675" y="188913"/>
            <a:ext cx="3327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2124075" y="4437063"/>
            <a:ext cx="5184775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348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613" y="1125538"/>
            <a:ext cx="5103812" cy="564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ângulo 7"/>
          <p:cNvSpPr/>
          <p:nvPr/>
        </p:nvSpPr>
        <p:spPr>
          <a:xfrm>
            <a:off x="2124075" y="5661025"/>
            <a:ext cx="4824413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tângulo 7"/>
          <p:cNvSpPr>
            <a:spLocks noChangeArrowheads="1"/>
          </p:cNvSpPr>
          <p:nvPr/>
        </p:nvSpPr>
        <p:spPr bwMode="auto">
          <a:xfrm>
            <a:off x="0" y="6286500"/>
            <a:ext cx="857250" cy="571500"/>
          </a:xfrm>
          <a:prstGeom prst="rect">
            <a:avLst/>
          </a:prstGeom>
          <a:solidFill>
            <a:schemeClr val="bg1"/>
          </a:solidFill>
          <a:ln w="222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es-CO"/>
          </a:p>
        </p:txBody>
      </p:sp>
      <p:sp>
        <p:nvSpPr>
          <p:cNvPr id="16" name="Title 16"/>
          <p:cNvSpPr txBox="1">
            <a:spLocks/>
          </p:cNvSpPr>
          <p:nvPr/>
        </p:nvSpPr>
        <p:spPr>
          <a:xfrm>
            <a:off x="250825" y="981075"/>
            <a:ext cx="8281988" cy="10795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rgbClr val="002060"/>
                </a:solidFill>
                <a:ea typeface="+mj-ea"/>
                <a:cs typeface="Arial" pitchFamily="34" charset="0"/>
              </a:rPr>
              <a:t>ROUBO DE VEÍCULOS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rgbClr val="002060"/>
                </a:solidFill>
                <a:ea typeface="+mj-ea"/>
                <a:cs typeface="Arial" pitchFamily="34" charset="0"/>
              </a:rPr>
              <a:t>Série Histórica 2006/2011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74625" y="982663"/>
            <a:ext cx="8969375" cy="698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33339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kern="0" dirty="0">
              <a:solidFill>
                <a:sysClr val="windowText" lastClr="000000"/>
              </a:solidFill>
              <a:latin typeface="Arial" charset="0"/>
            </a:endParaRPr>
          </a:p>
        </p:txBody>
      </p:sp>
      <p:pic>
        <p:nvPicPr>
          <p:cNvPr id="35845" name="Imagem 2" descr="logo estado para do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675" y="188913"/>
            <a:ext cx="3327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CaixaDeTexto 16"/>
          <p:cNvSpPr txBox="1">
            <a:spLocks noChangeArrowheads="1"/>
          </p:cNvSpPr>
          <p:nvPr/>
        </p:nvSpPr>
        <p:spPr bwMode="auto">
          <a:xfrm>
            <a:off x="4537075" y="2206625"/>
            <a:ext cx="2571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solidFill>
                  <a:srgbClr val="FF0000"/>
                </a:solidFill>
              </a:rPr>
              <a:t>Redução de 45,2% em relação a 2006</a:t>
            </a:r>
          </a:p>
        </p:txBody>
      </p:sp>
      <p:sp>
        <p:nvSpPr>
          <p:cNvPr id="35847" name="CaixaDeTexto 19"/>
          <p:cNvSpPr txBox="1">
            <a:spLocks noChangeArrowheads="1"/>
          </p:cNvSpPr>
          <p:nvPr/>
        </p:nvSpPr>
        <p:spPr bwMode="auto">
          <a:xfrm>
            <a:off x="2009775" y="5884863"/>
            <a:ext cx="2571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>
                <a:solidFill>
                  <a:srgbClr val="FF0000"/>
                </a:solidFill>
              </a:rPr>
              <a:t>Redução de 59,6% em relação a 2006</a:t>
            </a:r>
          </a:p>
        </p:txBody>
      </p:sp>
      <p:pic>
        <p:nvPicPr>
          <p:cNvPr id="35848" name="Imagem 20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981200"/>
            <a:ext cx="4319587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995738"/>
            <a:ext cx="4321175" cy="260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Apresentação na tela (4:3)</PresentationFormat>
  <Paragraphs>30</Paragraphs>
  <Slides>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Tema do Office</vt:lpstr>
      <vt:lpstr>Slide 1</vt:lpstr>
      <vt:lpstr>Slide 2</vt:lpstr>
      <vt:lpstr>Slide 3</vt:lpstr>
      <vt:lpstr>Slide 4</vt:lpstr>
      <vt:lpstr>Slide 5</vt:lpstr>
      <vt:lpstr>Slide 6</vt:lpstr>
    </vt:vector>
  </TitlesOfParts>
  <Company>InvestiPlan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ana.wilson</dc:creator>
  <cp:lastModifiedBy>Julia</cp:lastModifiedBy>
  <cp:revision>1</cp:revision>
  <dcterms:created xsi:type="dcterms:W3CDTF">2012-05-18T19:30:06Z</dcterms:created>
  <dcterms:modified xsi:type="dcterms:W3CDTF">2012-05-26T21:48:00Z</dcterms:modified>
</cp:coreProperties>
</file>