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50" r:id="rId2"/>
    <p:sldId id="326" r:id="rId3"/>
    <p:sldId id="361" r:id="rId4"/>
    <p:sldId id="307" r:id="rId5"/>
    <p:sldId id="327" r:id="rId6"/>
    <p:sldId id="333" r:id="rId7"/>
    <p:sldId id="328" r:id="rId8"/>
    <p:sldId id="362" r:id="rId9"/>
    <p:sldId id="334" r:id="rId10"/>
    <p:sldId id="336" r:id="rId11"/>
    <p:sldId id="340" r:id="rId12"/>
    <p:sldId id="337" r:id="rId13"/>
    <p:sldId id="339" r:id="rId14"/>
    <p:sldId id="341" r:id="rId15"/>
    <p:sldId id="363" r:id="rId16"/>
    <p:sldId id="261" r:id="rId17"/>
    <p:sldId id="263" r:id="rId18"/>
    <p:sldId id="364" r:id="rId19"/>
    <p:sldId id="265" r:id="rId20"/>
    <p:sldId id="292" r:id="rId21"/>
    <p:sldId id="310" r:id="rId22"/>
    <p:sldId id="267" r:id="rId23"/>
    <p:sldId id="365" r:id="rId24"/>
    <p:sldId id="366" r:id="rId25"/>
    <p:sldId id="318" r:id="rId26"/>
    <p:sldId id="367" r:id="rId27"/>
    <p:sldId id="294" r:id="rId28"/>
    <p:sldId id="297" r:id="rId29"/>
    <p:sldId id="270" r:id="rId30"/>
    <p:sldId id="368" r:id="rId31"/>
    <p:sldId id="322" r:id="rId32"/>
    <p:sldId id="278" r:id="rId33"/>
    <p:sldId id="348" r:id="rId34"/>
    <p:sldId id="370" r:id="rId35"/>
    <p:sldId id="313" r:id="rId36"/>
    <p:sldId id="351" r:id="rId37"/>
    <p:sldId id="371" r:id="rId38"/>
    <p:sldId id="314" r:id="rId39"/>
    <p:sldId id="316" r:id="rId40"/>
    <p:sldId id="359" r:id="rId41"/>
    <p:sldId id="369" r:id="rId42"/>
    <p:sldId id="342" r:id="rId43"/>
    <p:sldId id="352" r:id="rId44"/>
    <p:sldId id="353" r:id="rId45"/>
  </p:sldIdLst>
  <p:sldSz cx="9906000" cy="6858000" type="A4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DBE"/>
    <a:srgbClr val="8CADD4"/>
    <a:srgbClr val="EEF7BB"/>
    <a:srgbClr val="FFB3FF"/>
    <a:srgbClr val="D8D4BA"/>
    <a:srgbClr val="F5BF83"/>
    <a:srgbClr val="E6B9B8"/>
    <a:srgbClr val="FFC97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3" autoAdjust="0"/>
    <p:restoredTop sz="94660"/>
  </p:normalViewPr>
  <p:slideViewPr>
    <p:cSldViewPr>
      <p:cViewPr varScale="1">
        <p:scale>
          <a:sx n="47" d="100"/>
          <a:sy n="47" d="100"/>
        </p:scale>
        <p:origin x="-852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Gr&#225;fico%20no%20Microsoft%20Office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4.6208557538829673E-2"/>
          <c:y val="7.4666861111617536E-2"/>
          <c:w val="0.92417115077659362"/>
          <c:h val="0.75733530556069162"/>
        </c:manualLayout>
      </c:layout>
      <c:barChart>
        <c:barDir val="col"/>
        <c:grouping val="clustered"/>
        <c:ser>
          <c:idx val="0"/>
          <c:order val="0"/>
          <c:tx>
            <c:strRef>
              <c:f>'[Gráfico no Microsoft Office PowerPoint]FECHADAS'!$V$413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204C82"/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Val val="1"/>
          </c:dLbls>
          <c:cat>
            <c:strRef>
              <c:f>'[Gráfico no Microsoft Office PowerPoint]FECHADAS'!$U$414:$U$423</c:f>
              <c:strCache>
                <c:ptCount val="10"/>
                <c:pt idx="0">
                  <c:v>Perturbação do sossego</c:v>
                </c:pt>
                <c:pt idx="1">
                  <c:v>Desacato</c:v>
                </c:pt>
                <c:pt idx="2">
                  <c:v>Violência doméstica</c:v>
                </c:pt>
                <c:pt idx="3">
                  <c:v>Rixas, vias de fato</c:v>
                </c:pt>
                <c:pt idx="4">
                  <c:v>Tráfico de drogas</c:v>
                </c:pt>
                <c:pt idx="5">
                  <c:v>Furtos</c:v>
                </c:pt>
                <c:pt idx="6">
                  <c:v>Porte ilegal de armas</c:v>
                </c:pt>
                <c:pt idx="7">
                  <c:v>Roubos</c:v>
                </c:pt>
                <c:pt idx="8">
                  <c:v>Violência sexual</c:v>
                </c:pt>
                <c:pt idx="9">
                  <c:v>Homicídios</c:v>
                </c:pt>
              </c:strCache>
            </c:strRef>
          </c:cat>
          <c:val>
            <c:numRef>
              <c:f>'[Gráfico no Microsoft Office PowerPoint]FECHADAS'!$V$414:$V$423</c:f>
              <c:numCache>
                <c:formatCode>0.0</c:formatCode>
                <c:ptCount val="10"/>
                <c:pt idx="0">
                  <c:v>75.099999999999994</c:v>
                </c:pt>
                <c:pt idx="1">
                  <c:v>62.6</c:v>
                </c:pt>
                <c:pt idx="2">
                  <c:v>61.6</c:v>
                </c:pt>
                <c:pt idx="3">
                  <c:v>52.1</c:v>
                </c:pt>
                <c:pt idx="4">
                  <c:v>24.2</c:v>
                </c:pt>
                <c:pt idx="5">
                  <c:v>8.2000000000000011</c:v>
                </c:pt>
                <c:pt idx="6">
                  <c:v>1.1000000000000001</c:v>
                </c:pt>
                <c:pt idx="7">
                  <c:v>4</c:v>
                </c:pt>
                <c:pt idx="8">
                  <c:v>1.4</c:v>
                </c:pt>
                <c:pt idx="9">
                  <c:v>0.30000000000000016</c:v>
                </c:pt>
              </c:numCache>
            </c:numRef>
          </c:val>
        </c:ser>
        <c:ser>
          <c:idx val="1"/>
          <c:order val="1"/>
          <c:tx>
            <c:strRef>
              <c:f>'[Gráfico no Microsoft Office PowerPoint]FECHADAS'!$W$413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6"/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Val val="1"/>
          </c:dLbls>
          <c:cat>
            <c:strRef>
              <c:f>'[Gráfico no Microsoft Office PowerPoint]FECHADAS'!$U$414:$U$423</c:f>
              <c:strCache>
                <c:ptCount val="10"/>
                <c:pt idx="0">
                  <c:v>Perturbação do sossego</c:v>
                </c:pt>
                <c:pt idx="1">
                  <c:v>Desacato</c:v>
                </c:pt>
                <c:pt idx="2">
                  <c:v>Violência doméstica</c:v>
                </c:pt>
                <c:pt idx="3">
                  <c:v>Rixas, vias de fato</c:v>
                </c:pt>
                <c:pt idx="4">
                  <c:v>Tráfico de drogas</c:v>
                </c:pt>
                <c:pt idx="5">
                  <c:v>Furtos</c:v>
                </c:pt>
                <c:pt idx="6">
                  <c:v>Porte ilegal de armas</c:v>
                </c:pt>
                <c:pt idx="7">
                  <c:v>Roubos</c:v>
                </c:pt>
                <c:pt idx="8">
                  <c:v>Violência sexual</c:v>
                </c:pt>
                <c:pt idx="9">
                  <c:v>Homicídios</c:v>
                </c:pt>
              </c:strCache>
            </c:strRef>
          </c:cat>
          <c:val>
            <c:numRef>
              <c:f>'[Gráfico no Microsoft Office PowerPoint]FECHADAS'!$W$414:$W$423</c:f>
              <c:numCache>
                <c:formatCode>0.0</c:formatCode>
                <c:ptCount val="10"/>
                <c:pt idx="0">
                  <c:v>78.947368421052687</c:v>
                </c:pt>
                <c:pt idx="1">
                  <c:v>66.10576923076917</c:v>
                </c:pt>
                <c:pt idx="2">
                  <c:v>65.060240963855421</c:v>
                </c:pt>
                <c:pt idx="3">
                  <c:v>55.072463768115952</c:v>
                </c:pt>
                <c:pt idx="4">
                  <c:v>42.647058823529413</c:v>
                </c:pt>
                <c:pt idx="5">
                  <c:v>9.6385542168674707</c:v>
                </c:pt>
                <c:pt idx="6">
                  <c:v>6.3882063882063882</c:v>
                </c:pt>
                <c:pt idx="7">
                  <c:v>5.5155875299760142</c:v>
                </c:pt>
                <c:pt idx="8">
                  <c:v>1.4778325123152702</c:v>
                </c:pt>
                <c:pt idx="9">
                  <c:v>0.48192771084337366</c:v>
                </c:pt>
              </c:numCache>
            </c:numRef>
          </c:val>
        </c:ser>
        <c:gapWidth val="35"/>
        <c:axId val="66964480"/>
        <c:axId val="67699456"/>
      </c:barChart>
      <c:catAx>
        <c:axId val="66964480"/>
        <c:scaling>
          <c:orientation val="minMax"/>
        </c:scaling>
        <c:axPos val="b"/>
        <c:numFmt formatCode="#,##0.00" sourceLinked="1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67699456"/>
        <c:crosses val="autoZero"/>
        <c:auto val="1"/>
        <c:lblAlgn val="ctr"/>
        <c:lblOffset val="100"/>
      </c:catAx>
      <c:valAx>
        <c:axId val="67699456"/>
        <c:scaling>
          <c:orientation val="minMax"/>
          <c:max val="90"/>
        </c:scaling>
        <c:axPos val="l"/>
        <c:numFmt formatCode="0" sourceLinked="0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66964480"/>
        <c:crosses val="autoZero"/>
        <c:crossBetween val="between"/>
        <c:majorUnit val="30"/>
      </c:valAx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/>
            </a:lvl1pPr>
          </a:lstStyle>
          <a:p>
            <a:endParaRPr lang="pt-BR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/>
            </a:lvl1pPr>
          </a:lstStyle>
          <a:p>
            <a:fld id="{F31024A9-B80C-480E-BA88-349AB6D8A7B5}" type="datetimeFigureOut">
              <a:rPr lang="pt-BR"/>
              <a:pPr/>
              <a:t>24/07/2012</a:t>
            </a:fld>
            <a:endParaRPr lang="pt-BR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/>
            </a:lvl1pPr>
          </a:lstStyle>
          <a:p>
            <a:endParaRPr lang="pt-BR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/>
            </a:lvl1pPr>
          </a:lstStyle>
          <a:p>
            <a:fld id="{F010786B-F161-4BC4-9D52-8C9E072E259E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998FB8A7-CBED-41D9-9DDC-11B9916812CF}" type="datetimeFigureOut">
              <a:rPr lang="pt-BR"/>
              <a:pPr/>
              <a:t>24/07/2012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9938"/>
            <a:ext cx="554037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30" tIns="44115" rIns="88230" bIns="44115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0" tIns="49521" rIns="99040" bIns="49521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CDA1F3DC-3849-44B6-9E5C-D38FF2035E4A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93675" y="188913"/>
            <a:ext cx="9478963" cy="65246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2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Planilha_do_Microsoft_Office_Excel_97-20034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Planilha_do_Microsoft_Office_Excel_97-20036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Planilha_do_Microsoft_Office_Excel_97-20038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Planilha_do_Microsoft_Office_Excel_97-200310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Planilha_do_Microsoft_Office_Excel_97-200311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2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1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4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Gr_fico_do_Microsoft_Office_Excel15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6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7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8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1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0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Gr_fico_do_Microsoft_Office_Excel25.xls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28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0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Planilha_do_Microsoft_Office_Excel_97-200331.xls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o_Microsoft_Office_Excel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415925" y="2636838"/>
            <a:ext cx="9074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>
                <a:cs typeface="Times New Roman" pitchFamily="18" charset="0"/>
              </a:rPr>
              <a:t>UNIDADES DE POLÍCIA PACIFICADORA: </a:t>
            </a:r>
          </a:p>
          <a:p>
            <a:pPr algn="ctr"/>
            <a:r>
              <a:rPr lang="pt-BR" sz="3200" b="1">
                <a:cs typeface="Times New Roman" pitchFamily="18" charset="0"/>
              </a:rPr>
              <a:t>O QUE PENSAM OS POLICIAIS – 2ª FASE</a:t>
            </a:r>
            <a:endParaRPr lang="pt-BR" sz="3200" b="1"/>
          </a:p>
        </p:txBody>
      </p:sp>
      <p:pic>
        <p:nvPicPr>
          <p:cNvPr id="27651" name="Picture 15" descr="logo-cesec-color#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5" y="579438"/>
            <a:ext cx="21844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14"/>
          <p:cNvSpPr txBox="1">
            <a:spLocks noChangeArrowheads="1"/>
          </p:cNvSpPr>
          <p:nvPr/>
        </p:nvSpPr>
        <p:spPr bwMode="auto">
          <a:xfrm>
            <a:off x="4037013" y="5995988"/>
            <a:ext cx="1779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/>
              <a:t>Julho de 2012</a:t>
            </a:r>
          </a:p>
        </p:txBody>
      </p:sp>
      <p:grpSp>
        <p:nvGrpSpPr>
          <p:cNvPr id="27653" name="Group 25"/>
          <p:cNvGrpSpPr>
            <a:grpSpLocks/>
          </p:cNvGrpSpPr>
          <p:nvPr/>
        </p:nvGrpSpPr>
        <p:grpSpPr bwMode="auto">
          <a:xfrm>
            <a:off x="1782763" y="4394200"/>
            <a:ext cx="6338887" cy="1123950"/>
            <a:chOff x="1123" y="2768"/>
            <a:chExt cx="3993" cy="708"/>
          </a:xfrm>
        </p:grpSpPr>
        <p:grpSp>
          <p:nvGrpSpPr>
            <p:cNvPr id="27654" name="Group 24"/>
            <p:cNvGrpSpPr>
              <a:grpSpLocks/>
            </p:cNvGrpSpPr>
            <p:nvPr/>
          </p:nvGrpSpPr>
          <p:grpSpPr bwMode="auto">
            <a:xfrm>
              <a:off x="1123" y="2768"/>
              <a:ext cx="3993" cy="254"/>
              <a:chOff x="988" y="2432"/>
              <a:chExt cx="3993" cy="254"/>
            </a:xfrm>
          </p:grpSpPr>
          <p:sp>
            <p:nvSpPr>
              <p:cNvPr id="27661" name="CaixaDeTexto 10"/>
              <p:cNvSpPr txBox="1">
                <a:spLocks noChangeArrowheads="1"/>
              </p:cNvSpPr>
              <p:nvPr/>
            </p:nvSpPr>
            <p:spPr bwMode="auto">
              <a:xfrm>
                <a:off x="988" y="2483"/>
                <a:ext cx="302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sz="1400">
                    <a:cs typeface="Times New Roman" pitchFamily="18" charset="0"/>
                  </a:rPr>
                  <a:t>APOIO FINANCEIRO E INSTITUCIONAL:</a:t>
                </a:r>
                <a:endParaRPr lang="pt-BR" sz="1400"/>
              </a:p>
            </p:txBody>
          </p:sp>
          <p:pic>
            <p:nvPicPr>
              <p:cNvPr id="27662" name="Picture 13" descr="NovoLogoFord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92" y="2432"/>
                <a:ext cx="1389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7655" name="Group 23"/>
            <p:cNvGrpSpPr>
              <a:grpSpLocks/>
            </p:cNvGrpSpPr>
            <p:nvPr/>
          </p:nvGrpSpPr>
          <p:grpSpPr bwMode="auto">
            <a:xfrm>
              <a:off x="1248" y="3113"/>
              <a:ext cx="3051" cy="363"/>
              <a:chOff x="1441" y="3294"/>
              <a:chExt cx="3051" cy="363"/>
            </a:xfrm>
          </p:grpSpPr>
          <p:sp>
            <p:nvSpPr>
              <p:cNvPr id="27656" name="CaixaDeTexto 10"/>
              <p:cNvSpPr txBox="1">
                <a:spLocks noChangeArrowheads="1"/>
              </p:cNvSpPr>
              <p:nvPr/>
            </p:nvSpPr>
            <p:spPr bwMode="auto">
              <a:xfrm>
                <a:off x="1441" y="3339"/>
                <a:ext cx="190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sz="1400">
                    <a:cs typeface="Times New Roman" pitchFamily="18" charset="0"/>
                  </a:rPr>
                  <a:t>APOIO OPERACIONAL:</a:t>
                </a:r>
                <a:endParaRPr lang="pt-BR" sz="1400"/>
              </a:p>
            </p:txBody>
          </p:sp>
          <p:grpSp>
            <p:nvGrpSpPr>
              <p:cNvPr id="27657" name="Group 21"/>
              <p:cNvGrpSpPr>
                <a:grpSpLocks/>
              </p:cNvGrpSpPr>
              <p:nvPr/>
            </p:nvGrpSpPr>
            <p:grpSpPr bwMode="auto">
              <a:xfrm>
                <a:off x="3075" y="3294"/>
                <a:ext cx="1417" cy="363"/>
                <a:chOff x="2392" y="3294"/>
                <a:chExt cx="1417" cy="363"/>
              </a:xfrm>
            </p:grpSpPr>
            <p:pic>
              <p:nvPicPr>
                <p:cNvPr id="27658" name="Picture 11" descr="F:\PM II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520" y="3294"/>
                  <a:ext cx="289" cy="3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659" name="Picture 12" descr="F:\SESEG.jp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392" y="3340"/>
                  <a:ext cx="539" cy="2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660" name="CaixaDeTexto 11"/>
                <p:cNvSpPr txBox="1">
                  <a:spLocks noChangeArrowheads="1"/>
                </p:cNvSpPr>
                <p:nvPr/>
              </p:nvSpPr>
              <p:spPr bwMode="auto">
                <a:xfrm>
                  <a:off x="2897" y="3354"/>
                  <a:ext cx="658" cy="2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60000"/>
                    </a:lnSpc>
                  </a:pPr>
                  <a:r>
                    <a:rPr lang="pt-BR" sz="2400">
                      <a:solidFill>
                        <a:srgbClr val="376092"/>
                      </a:solidFill>
                      <a:latin typeface="Arial Black" pitchFamily="34" charset="0"/>
                    </a:rPr>
                    <a:t>CPP</a:t>
                  </a:r>
                </a:p>
                <a:p>
                  <a:pPr algn="ctr">
                    <a:lnSpc>
                      <a:spcPct val="60000"/>
                    </a:lnSpc>
                  </a:pPr>
                  <a:endParaRPr lang="pt-BR" sz="800">
                    <a:solidFill>
                      <a:srgbClr val="376092"/>
                    </a:solidFill>
                    <a:latin typeface="Arial Black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661988" y="620713"/>
            <a:ext cx="1198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/>
              <a:t>Equipe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701675" y="1258888"/>
            <a:ext cx="258921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/>
              <a:t>Coordenação geral:</a:t>
            </a:r>
          </a:p>
          <a:p>
            <a:r>
              <a:rPr lang="pt-BR" sz="1600"/>
              <a:t>Barbara Musumeci Soares</a:t>
            </a:r>
          </a:p>
          <a:p>
            <a:r>
              <a:rPr lang="pt-BR" sz="1600"/>
              <a:t>Julita Lemgruber</a:t>
            </a:r>
          </a:p>
          <a:p>
            <a:r>
              <a:rPr lang="pt-BR" sz="1600"/>
              <a:t>Leonarda Musumeci</a:t>
            </a:r>
          </a:p>
          <a:p>
            <a:r>
              <a:rPr lang="pt-BR" sz="1600"/>
              <a:t>Silvia Ramos</a:t>
            </a: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701675" y="2755900"/>
            <a:ext cx="3636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/>
              <a:t>Pesquisa e coordenação de campo:</a:t>
            </a:r>
          </a:p>
          <a:p>
            <a:r>
              <a:rPr lang="pt-BR" sz="1600"/>
              <a:t>Alberto Alvadia Filho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701675" y="3521075"/>
            <a:ext cx="15605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/>
              <a:t>Estatística:</a:t>
            </a:r>
          </a:p>
          <a:p>
            <a:r>
              <a:rPr lang="pt-BR" sz="1600"/>
              <a:t>Leonardo Paris</a:t>
            </a:r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6032500" y="908050"/>
            <a:ext cx="4211638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pt-BR" sz="1600" b="1"/>
              <a:t>Trabalho de campo:</a:t>
            </a:r>
          </a:p>
          <a:p>
            <a:pPr lvl="1"/>
            <a:r>
              <a:rPr lang="pt-BR" sz="1600"/>
              <a:t>Amanda Gomes</a:t>
            </a:r>
          </a:p>
          <a:p>
            <a:pPr lvl="1"/>
            <a:r>
              <a:rPr lang="pt-BR" sz="1600"/>
              <a:t>Ana Paula Costa</a:t>
            </a:r>
          </a:p>
          <a:p>
            <a:pPr lvl="1"/>
            <a:r>
              <a:rPr lang="pt-BR" sz="1600"/>
              <a:t>Andreia Cidade Marinho</a:t>
            </a:r>
          </a:p>
          <a:p>
            <a:pPr lvl="1"/>
            <a:r>
              <a:rPr lang="pt-BR" sz="1600"/>
              <a:t>Barbara Fontes</a:t>
            </a:r>
          </a:p>
          <a:p>
            <a:pPr lvl="1"/>
            <a:r>
              <a:rPr lang="pt-BR" sz="1600"/>
              <a:t>Beatriz Arosa</a:t>
            </a:r>
          </a:p>
          <a:p>
            <a:pPr lvl="1"/>
            <a:r>
              <a:rPr lang="pt-BR" sz="1600"/>
              <a:t>Camille Ribeiro</a:t>
            </a:r>
          </a:p>
          <a:p>
            <a:pPr lvl="1"/>
            <a:r>
              <a:rPr lang="pt-BR" sz="1600"/>
              <a:t>Carolina Canegal</a:t>
            </a:r>
          </a:p>
          <a:p>
            <a:pPr lvl="1"/>
            <a:r>
              <a:rPr lang="pt-BR" sz="1600"/>
              <a:t>Cintia Lopes</a:t>
            </a:r>
          </a:p>
          <a:p>
            <a:pPr lvl="1"/>
            <a:r>
              <a:rPr lang="pt-BR" sz="1600"/>
              <a:t>Danilo Mariano</a:t>
            </a:r>
          </a:p>
          <a:p>
            <a:pPr lvl="1"/>
            <a:r>
              <a:rPr lang="pt-BR" sz="1600"/>
              <a:t>Frank Davies</a:t>
            </a:r>
          </a:p>
          <a:p>
            <a:pPr lvl="1"/>
            <a:r>
              <a:rPr lang="pt-BR" sz="1600"/>
              <a:t>Gabriel Cid</a:t>
            </a:r>
          </a:p>
          <a:p>
            <a:pPr lvl="1"/>
            <a:r>
              <a:rPr lang="pt-BR" sz="1600"/>
              <a:t>Jonas Araújo</a:t>
            </a:r>
          </a:p>
          <a:p>
            <a:pPr lvl="1"/>
            <a:r>
              <a:rPr lang="pt-BR" sz="1600"/>
              <a:t>Lidiane Malanquini</a:t>
            </a:r>
          </a:p>
          <a:p>
            <a:pPr lvl="1"/>
            <a:r>
              <a:rPr lang="pt-BR" sz="1600"/>
              <a:t>Luciana Aguiar</a:t>
            </a:r>
          </a:p>
          <a:p>
            <a:pPr lvl="1"/>
            <a:r>
              <a:rPr lang="pt-BR" sz="1600"/>
              <a:t>Maíra Sertã</a:t>
            </a:r>
          </a:p>
          <a:p>
            <a:pPr lvl="1"/>
            <a:r>
              <a:rPr lang="pt-BR" sz="1600"/>
              <a:t>Paula Jatahy</a:t>
            </a:r>
          </a:p>
          <a:p>
            <a:pPr lvl="1"/>
            <a:r>
              <a:rPr lang="pt-BR" sz="1600"/>
              <a:t>Sandra Regina Cabral</a:t>
            </a:r>
          </a:p>
          <a:p>
            <a:pPr lvl="1"/>
            <a:r>
              <a:rPr lang="pt-BR" sz="1600"/>
              <a:t>Tatiana Guimarães</a:t>
            </a:r>
          </a:p>
          <a:p>
            <a:pPr lvl="1"/>
            <a:r>
              <a:rPr lang="pt-BR" sz="1600"/>
              <a:t>Veronica Tomsic</a:t>
            </a:r>
          </a:p>
          <a:p>
            <a:pPr lvl="1" algn="r"/>
            <a:endParaRPr lang="pt-BR" sz="1600" b="1"/>
          </a:p>
          <a:p>
            <a:endParaRPr lang="pt-BR" sz="1600"/>
          </a:p>
          <a:p>
            <a:pPr algn="r"/>
            <a:r>
              <a:rPr lang="pt-BR" sz="1600" b="1"/>
              <a:t>]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701675" y="4286250"/>
            <a:ext cx="34321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/>
              <a:t>Digitação do banco de dados:</a:t>
            </a:r>
          </a:p>
          <a:p>
            <a:r>
              <a:rPr lang="pt-BR" sz="1600"/>
              <a:t>Carolina Wagner Moreira</a:t>
            </a:r>
          </a:p>
          <a:p>
            <a:r>
              <a:rPr lang="pt-BR" sz="1600"/>
              <a:t>Frank Davies</a:t>
            </a:r>
          </a:p>
          <a:p>
            <a:r>
              <a:rPr lang="pt-BR" sz="1600"/>
              <a:t>Cintia Lopes</a:t>
            </a:r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666750" y="5500688"/>
            <a:ext cx="3432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/>
              <a:t>Apoio administrativo:</a:t>
            </a:r>
          </a:p>
          <a:p>
            <a:r>
              <a:rPr lang="pt-BR" sz="1600"/>
              <a:t>Ana Paula Lima de Andrade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776288" y="2636838"/>
            <a:ext cx="8280400" cy="8191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400" b="1"/>
              <a:t>A pesquisa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704850" y="3573463"/>
            <a:ext cx="828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/>
              <a:t>2ª etapa - 2012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6"/>
          <p:cNvSpPr txBox="1">
            <a:spLocks noChangeArrowheads="1"/>
          </p:cNvSpPr>
          <p:nvPr/>
        </p:nvSpPr>
        <p:spPr bwMode="auto">
          <a:xfrm>
            <a:off x="344488" y="981075"/>
            <a:ext cx="9072562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pt-BR" sz="2000"/>
              <a:t> Dados comparativos: dezembro de 2010 – março de 2012</a:t>
            </a:r>
            <a:endParaRPr lang="pt-BR"/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r>
              <a:rPr lang="pt-BR"/>
              <a:t> Panorama dinâmico para a compreensão dos desdobramentos do projeto e das mudanças que nele se processarem.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endParaRPr lang="pt-BR" sz="800"/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r>
              <a:rPr lang="pt-BR"/>
              <a:t> A comparação envolve dois momentos distintos, com diferentes números de UPPs (9 em 2010; 20 em 2011) e novas condições.</a:t>
            </a:r>
          </a:p>
          <a:p>
            <a:pPr lvl="1">
              <a:lnSpc>
                <a:spcPct val="150000"/>
              </a:lnSpc>
            </a:pPr>
            <a:endParaRPr lang="pt-BR"/>
          </a:p>
          <a:p>
            <a:pPr lvl="1">
              <a:lnSpc>
                <a:spcPct val="150000"/>
              </a:lnSpc>
            </a:pPr>
            <a:endParaRPr lang="pt-BR"/>
          </a:p>
          <a:p>
            <a:pPr>
              <a:buClr>
                <a:schemeClr val="accent2"/>
              </a:buClr>
              <a:buFont typeface="Wingdings" pitchFamily="2" charset="2"/>
              <a:buChar char="v"/>
            </a:pPr>
            <a:r>
              <a:rPr lang="pt-BR" sz="2000"/>
              <a:t> Premissas: </a:t>
            </a:r>
          </a:p>
          <a:p>
            <a:pPr>
              <a:buFont typeface="Wingdings" pitchFamily="2" charset="2"/>
              <a:buChar char="v"/>
            </a:pPr>
            <a:endParaRPr lang="pt-BR" sz="1200"/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pt-BR"/>
              <a:t> As UPPs  não são um programa definitivo e acabado, mas um processo  em curso, sujeito, por isso, a transformações, aprimoramentos e correções de rota. </a:t>
            </a:r>
          </a:p>
          <a:p>
            <a:pPr lvl="1">
              <a:buFont typeface="Wingdings" pitchFamily="2" charset="2"/>
              <a:buChar char="§"/>
            </a:pPr>
            <a:endParaRPr lang="pt-BR"/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pt-BR"/>
              <a:t> O sucesso das UPPs depende, entre vários outros fatores, da forma como os policiais percebem o projeto e compreendem o trabalho que estão realizando.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560388" y="549275"/>
            <a:ext cx="849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/>
              <a:t>A coleta de dados abrangeu 775 policiais de 20</a:t>
            </a:r>
            <a:r>
              <a:rPr lang="pt-BR" sz="2400" b="1">
                <a:solidFill>
                  <a:srgbClr val="FF3300"/>
                </a:solidFill>
              </a:rPr>
              <a:t> </a:t>
            </a:r>
            <a:r>
              <a:rPr lang="pt-BR" sz="2400" b="1"/>
              <a:t>UPP</a:t>
            </a:r>
            <a:r>
              <a:rPr lang="pt-BR" sz="2400"/>
              <a:t>s:</a:t>
            </a:r>
            <a:r>
              <a:rPr lang="pt-BR" sz="2400" b="1"/>
              <a:t>  </a:t>
            </a:r>
            <a:endParaRPr lang="pt-BR" sz="2400"/>
          </a:p>
        </p:txBody>
      </p:sp>
      <p:graphicFrame>
        <p:nvGraphicFramePr>
          <p:cNvPr id="39101" name="Group 189"/>
          <p:cNvGraphicFramePr>
            <a:graphicFrameLocks noGrp="1"/>
          </p:cNvGraphicFramePr>
          <p:nvPr/>
        </p:nvGraphicFramePr>
        <p:xfrm>
          <a:off x="847725" y="4149725"/>
          <a:ext cx="6048375" cy="2179955"/>
        </p:xfrm>
        <a:graphic>
          <a:graphicData uri="http://schemas.openxmlformats.org/drawingml/2006/table">
            <a:tbl>
              <a:tblPr/>
              <a:tblGrid>
                <a:gridCol w="3455987"/>
                <a:gridCol w="2592388"/>
              </a:tblGrid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Vidigal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Salgueiro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Mangueira e Tuiuti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Andaraí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Prazeres e Escondidinho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CDD Caratê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Coroa, Fallet e Fogueteiro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CDD Quadras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S. João, Matriz e Quieto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CDD Apartamentos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Macacos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pt-B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Turano</a:t>
                      </a: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60" name="Rectangle 40"/>
          <p:cNvSpPr>
            <a:spLocks noChangeArrowheads="1"/>
          </p:cNvSpPr>
          <p:nvPr/>
        </p:nvSpPr>
        <p:spPr bwMode="auto">
          <a:xfrm>
            <a:off x="488950" y="1341438"/>
            <a:ext cx="8135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­"/>
            </a:pPr>
            <a:r>
              <a:rPr lang="pt-BR" sz="2000"/>
              <a:t> 9 UPPs existentes na  primeira fase da pesquisa:  </a:t>
            </a:r>
          </a:p>
        </p:txBody>
      </p:sp>
      <p:sp>
        <p:nvSpPr>
          <p:cNvPr id="31761" name="Rectangle 41"/>
          <p:cNvSpPr>
            <a:spLocks noChangeArrowheads="1"/>
          </p:cNvSpPr>
          <p:nvPr/>
        </p:nvSpPr>
        <p:spPr bwMode="auto">
          <a:xfrm>
            <a:off x="488950" y="3644900"/>
            <a:ext cx="602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­"/>
            </a:pPr>
            <a:r>
              <a:rPr lang="pt-BR" sz="2000"/>
              <a:t> E outras 11 existentes no início da segunda fase:</a:t>
            </a:r>
          </a:p>
        </p:txBody>
      </p:sp>
      <p:graphicFrame>
        <p:nvGraphicFramePr>
          <p:cNvPr id="15390" name="Group 30"/>
          <p:cNvGraphicFramePr>
            <a:graphicFrameLocks noGrp="1"/>
          </p:cNvGraphicFramePr>
          <p:nvPr/>
        </p:nvGraphicFramePr>
        <p:xfrm>
          <a:off x="776288" y="1773238"/>
          <a:ext cx="7416800" cy="1676400"/>
        </p:xfrm>
        <a:graphic>
          <a:graphicData uri="http://schemas.openxmlformats.org/drawingml/2006/table">
            <a:tbl>
              <a:tblPr/>
              <a:tblGrid>
                <a:gridCol w="3530600"/>
                <a:gridCol w="38862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Santa Marta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Providência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Cantagalo e Pavão-Pavãozinho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Formiga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Borel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Batan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Cidade de Deus *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Chapéu Mangueira e Babilônia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Tabajaras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773" name="Group 34"/>
          <p:cNvGrpSpPr>
            <a:grpSpLocks/>
          </p:cNvGrpSpPr>
          <p:nvPr/>
        </p:nvGrpSpPr>
        <p:grpSpPr bwMode="auto">
          <a:xfrm>
            <a:off x="6497638" y="5013325"/>
            <a:ext cx="2262187" cy="720725"/>
            <a:chOff x="3891" y="3158"/>
            <a:chExt cx="1425" cy="454"/>
          </a:xfrm>
        </p:grpSpPr>
        <p:sp>
          <p:nvSpPr>
            <p:cNvPr id="31774" name="AutoShape 32"/>
            <p:cNvSpPr>
              <a:spLocks/>
            </p:cNvSpPr>
            <p:nvPr/>
          </p:nvSpPr>
          <p:spPr bwMode="auto">
            <a:xfrm>
              <a:off x="3891" y="3158"/>
              <a:ext cx="136" cy="454"/>
            </a:xfrm>
            <a:prstGeom prst="rightBrace">
              <a:avLst>
                <a:gd name="adj1" fmla="val 2781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75" name="Text Box 33"/>
            <p:cNvSpPr txBox="1">
              <a:spLocks noChangeArrowheads="1"/>
            </p:cNvSpPr>
            <p:nvPr/>
          </p:nvSpPr>
          <p:spPr bwMode="auto">
            <a:xfrm>
              <a:off x="4161" y="3224"/>
              <a:ext cx="115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/>
                <a:t>* Subdivisão da UPP</a:t>
              </a:r>
            </a:p>
            <a:p>
              <a:pPr algn="ctr"/>
              <a:r>
                <a:rPr lang="pt-BR" sz="1400"/>
                <a:t>CDD original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tângulo 1"/>
          <p:cNvSpPr>
            <a:spLocks noChangeArrowheads="1"/>
          </p:cNvSpPr>
          <p:nvPr/>
        </p:nvSpPr>
        <p:spPr bwMode="auto">
          <a:xfrm>
            <a:off x="487363" y="908050"/>
            <a:ext cx="8569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Arial" charset="0"/>
              <a:buChar char="►"/>
            </a:pPr>
            <a:r>
              <a:rPr lang="pt-BR" sz="2000"/>
              <a:t> O questionário foi aplicado a uma amostra aleatória e probabilística de </a:t>
            </a:r>
            <a:r>
              <a:rPr lang="pt-BR" sz="2000" b="1"/>
              <a:t>420</a:t>
            </a:r>
            <a:r>
              <a:rPr lang="pt-BR" sz="2000"/>
              <a:t> agentes (398</a:t>
            </a:r>
            <a:r>
              <a:rPr lang="pt-BR" sz="2000">
                <a:solidFill>
                  <a:srgbClr val="FF0000"/>
                </a:solidFill>
              </a:rPr>
              <a:t> </a:t>
            </a:r>
            <a:r>
              <a:rPr lang="pt-BR" sz="2000"/>
              <a:t>soldados e 22 cabos), entrevistados nos seus locais de trabalho entre 1º e 23 de março de 2012. Essa amostra representa o conjunto das 20 UPPs.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87363" y="2590800"/>
            <a:ext cx="8424862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Arial" charset="0"/>
              <a:buChar char="►"/>
            </a:pPr>
            <a:r>
              <a:rPr lang="pt-BR" sz="2000"/>
              <a:t> Para controle dos resultados da amostra, foi realizado, concomitantemente, um </a:t>
            </a:r>
            <a:r>
              <a:rPr lang="pt-BR" sz="2000" u="sng"/>
              <a:t>censo</a:t>
            </a:r>
            <a:r>
              <a:rPr lang="pt-BR" sz="2000"/>
              <a:t> em quatro UPPs com características distintas: </a:t>
            </a:r>
          </a:p>
          <a:p>
            <a:pPr>
              <a:buClr>
                <a:schemeClr val="accent2"/>
              </a:buClr>
              <a:buFont typeface="Arial" charset="0"/>
              <a:buChar char="►"/>
            </a:pPr>
            <a:endParaRPr lang="pt-BR" sz="80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87363" y="5464175"/>
            <a:ext cx="8569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Clr>
                <a:schemeClr val="accent2"/>
              </a:buClr>
              <a:buFont typeface="Arial" charset="0"/>
              <a:buChar char="►"/>
            </a:pPr>
            <a:r>
              <a:rPr lang="pt-BR" sz="2000"/>
              <a:t> Nessas quatro UPPs, além dos 60 policiais que entraram na amostra, foram entrevistados outros 355 cabos e soldados.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49313" y="3743325"/>
            <a:ext cx="49530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pt-BR"/>
              <a:t> Chapéu Mangueira / Babilônia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pt-BR"/>
              <a:t> Salgueiro 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pt-BR"/>
              <a:t> Cidade de Deus (Caratê)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v"/>
            </a:pPr>
            <a:r>
              <a:rPr lang="pt-BR"/>
              <a:t> Turano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741363" y="692150"/>
            <a:ext cx="8112125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Arial" charset="0"/>
              <a:buChar char="►"/>
            </a:pPr>
            <a:r>
              <a:rPr lang="pt-BR" sz="2000"/>
              <a:t> Foi aplicado o  mesmo questionário de 2010 (revisto), com 52 </a:t>
            </a:r>
          </a:p>
          <a:p>
            <a:pPr>
              <a:buClr>
                <a:schemeClr val="accent2"/>
              </a:buClr>
            </a:pPr>
            <a:r>
              <a:rPr lang="pt-BR" sz="2000"/>
              <a:t>    perguntas, abrangendo os seguintes temas:</a:t>
            </a:r>
          </a:p>
          <a:p>
            <a:pPr>
              <a:buClr>
                <a:schemeClr val="accent2"/>
              </a:buClr>
            </a:pPr>
            <a:endParaRPr lang="pt-BR" sz="900"/>
          </a:p>
          <a:p>
            <a:pPr>
              <a:buClr>
                <a:schemeClr val="accent2"/>
              </a:buClr>
              <a:buFont typeface="Arial" charset="0"/>
              <a:buChar char="►"/>
            </a:pPr>
            <a:endParaRPr lang="pt-BR" sz="1000"/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perfil dos policiais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formação e treinamento para o trabalho nas UPPs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condições de trabalho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características e problemas da comunidade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relação dos moradores com os policiais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avaliação dos policiais sobre o projeto das UPPs</a:t>
            </a:r>
          </a:p>
          <a:p>
            <a:pPr lvl="1">
              <a:lnSpc>
                <a:spcPct val="14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pt-BR"/>
              <a:t> graus de satisfação e expectativas dos policiais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776288" y="4941888"/>
            <a:ext cx="81121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Arial" charset="0"/>
              <a:buChar char="►"/>
            </a:pPr>
            <a:r>
              <a:rPr lang="pt-BR" sz="2000"/>
              <a:t> Os resultados preliminares apresentados a seguir referem-se apenas à amostra de 420 cabos e soldados ouvidos em 20 UPPs. As informações fornecidas pelo censo nas 4 unidades selecionadas serão processados posteriormente. </a:t>
            </a:r>
            <a:endParaRPr lang="pt-BR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706438" y="2565400"/>
            <a:ext cx="8567737" cy="698500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ctr"/>
            <a:r>
              <a:rPr lang="pt-BR" sz="3600" b="1"/>
              <a:t>I. Perfil dos policiais entrevistados</a:t>
            </a:r>
            <a:endParaRPr lang="pt-BR" sz="2800" b="1"/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2638425" y="3357563"/>
            <a:ext cx="45577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200"/>
              <a:t>Comparação 2010-2012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8"/>
          <p:cNvGrpSpPr>
            <a:grpSpLocks/>
          </p:cNvGrpSpPr>
          <p:nvPr/>
        </p:nvGrpSpPr>
        <p:grpSpPr bwMode="auto">
          <a:xfrm>
            <a:off x="204788" y="692150"/>
            <a:ext cx="4676775" cy="3024188"/>
            <a:chOff x="129" y="1071"/>
            <a:chExt cx="2946" cy="1905"/>
          </a:xfrm>
        </p:grpSpPr>
        <p:graphicFrame>
          <p:nvGraphicFramePr>
            <p:cNvPr id="1027" name="Object 7"/>
            <p:cNvGraphicFramePr>
              <a:graphicFrameLocks noChangeAspect="1"/>
            </p:cNvGraphicFramePr>
            <p:nvPr/>
          </p:nvGraphicFramePr>
          <p:xfrm>
            <a:off x="129" y="1214"/>
            <a:ext cx="2946" cy="1762"/>
          </p:xfrm>
          <a:graphic>
            <a:graphicData uri="http://schemas.openxmlformats.org/presentationml/2006/ole">
              <p:oleObj spid="_x0000_s1027" name="Gráfico" r:id="rId3" imgW="3247949" imgH="1943100" progId="Excel.Sheet.8">
                <p:embed/>
              </p:oleObj>
            </a:graphicData>
          </a:graphic>
        </p:graphicFrame>
        <p:sp>
          <p:nvSpPr>
            <p:cNvPr id="1031" name="CaixaDeTexto 6"/>
            <p:cNvSpPr txBox="1">
              <a:spLocks noChangeArrowheads="1"/>
            </p:cNvSpPr>
            <p:nvPr/>
          </p:nvSpPr>
          <p:spPr bwMode="auto">
            <a:xfrm>
              <a:off x="1260" y="1071"/>
              <a:ext cx="6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 b="1"/>
                <a:t>Sexo</a:t>
              </a:r>
            </a:p>
          </p:txBody>
        </p:sp>
      </p:grp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4232275" y="3429000"/>
            <a:ext cx="5329238" cy="3024188"/>
            <a:chOff x="2757" y="2251"/>
            <a:chExt cx="3357" cy="1905"/>
          </a:xfrm>
        </p:grpSpPr>
        <p:sp>
          <p:nvSpPr>
            <p:cNvPr id="1030" name="CaixaDeTexto 10"/>
            <p:cNvSpPr txBox="1">
              <a:spLocks noChangeArrowheads="1"/>
            </p:cNvSpPr>
            <p:nvPr/>
          </p:nvSpPr>
          <p:spPr bwMode="auto">
            <a:xfrm>
              <a:off x="3800" y="2251"/>
              <a:ext cx="7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 b="1"/>
                <a:t>Idade</a:t>
              </a:r>
            </a:p>
          </p:txBody>
        </p:sp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2757" y="2429"/>
            <a:ext cx="3357" cy="1727"/>
          </p:xfrm>
          <a:graphic>
            <a:graphicData uri="http://schemas.openxmlformats.org/presentationml/2006/ole">
              <p:oleObj spid="_x0000_s1026" name="Gráfico" r:id="rId4" imgW="3981602" imgH="2047951" progId="Excel.Shee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273050" y="476250"/>
            <a:ext cx="5903913" cy="3381375"/>
            <a:chOff x="172" y="300"/>
            <a:chExt cx="3719" cy="2130"/>
          </a:xfrm>
        </p:grpSpPr>
        <p:sp>
          <p:nvSpPr>
            <p:cNvPr id="2055" name="CaixaDeTexto 6"/>
            <p:cNvSpPr txBox="1">
              <a:spLocks noChangeArrowheads="1"/>
            </p:cNvSpPr>
            <p:nvPr/>
          </p:nvSpPr>
          <p:spPr bwMode="auto">
            <a:xfrm>
              <a:off x="777" y="300"/>
              <a:ext cx="20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Escolaridade</a:t>
              </a:r>
            </a:p>
          </p:txBody>
        </p:sp>
        <p:graphicFrame>
          <p:nvGraphicFramePr>
            <p:cNvPr id="2051" name="Object 6"/>
            <p:cNvGraphicFramePr>
              <a:graphicFrameLocks noChangeAspect="1"/>
            </p:cNvGraphicFramePr>
            <p:nvPr/>
          </p:nvGraphicFramePr>
          <p:xfrm>
            <a:off x="172" y="513"/>
            <a:ext cx="3719" cy="1917"/>
          </p:xfrm>
          <a:graphic>
            <a:graphicData uri="http://schemas.openxmlformats.org/presentationml/2006/ole">
              <p:oleObj spid="_x0000_s2051" name="Gráfico" r:id="rId3" imgW="3991051" imgH="2057400" progId="Excel.Sheet.8">
                <p:embed/>
              </p:oleObj>
            </a:graphicData>
          </a:graphic>
        </p:graphicFrame>
      </p:grpSp>
      <p:grpSp>
        <p:nvGrpSpPr>
          <p:cNvPr id="2053" name="Group 8"/>
          <p:cNvGrpSpPr>
            <a:grpSpLocks/>
          </p:cNvGrpSpPr>
          <p:nvPr/>
        </p:nvGrpSpPr>
        <p:grpSpPr bwMode="auto">
          <a:xfrm>
            <a:off x="4486275" y="3500438"/>
            <a:ext cx="4859338" cy="3105150"/>
            <a:chOff x="2826" y="2205"/>
            <a:chExt cx="3061" cy="1956"/>
          </a:xfrm>
        </p:grpSpPr>
        <p:sp>
          <p:nvSpPr>
            <p:cNvPr id="2054" name="CaixaDeTexto 2"/>
            <p:cNvSpPr txBox="1">
              <a:spLocks noChangeArrowheads="1"/>
            </p:cNvSpPr>
            <p:nvPr/>
          </p:nvSpPr>
          <p:spPr bwMode="auto">
            <a:xfrm>
              <a:off x="3211" y="2205"/>
              <a:ext cx="23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Está estudando atualmente? </a:t>
              </a:r>
            </a:p>
          </p:txBody>
        </p:sp>
        <p:graphicFrame>
          <p:nvGraphicFramePr>
            <p:cNvPr id="2050" name="Object 7"/>
            <p:cNvGraphicFramePr>
              <a:graphicFrameLocks noChangeAspect="1"/>
            </p:cNvGraphicFramePr>
            <p:nvPr/>
          </p:nvGraphicFramePr>
          <p:xfrm>
            <a:off x="2826" y="2459"/>
            <a:ext cx="3061" cy="1702"/>
          </p:xfrm>
          <a:graphic>
            <a:graphicData uri="http://schemas.openxmlformats.org/presentationml/2006/ole">
              <p:oleObj spid="_x0000_s2050" name="Gráfico" r:id="rId4" imgW="3429000" imgH="1905000" progId="Excel.Shee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6"/>
          <p:cNvSpPr txBox="1">
            <a:spLocks noChangeArrowheads="1"/>
          </p:cNvSpPr>
          <p:nvPr/>
        </p:nvSpPr>
        <p:spPr bwMode="auto">
          <a:xfrm>
            <a:off x="5889625" y="836613"/>
            <a:ext cx="3384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/>
              <a:t>Renda </a:t>
            </a:r>
          </a:p>
          <a:p>
            <a:pPr algn="ctr"/>
            <a:r>
              <a:rPr lang="pt-BR" sz="2000"/>
              <a:t>(em salários mínimos)</a:t>
            </a:r>
          </a:p>
        </p:txBody>
      </p:sp>
      <p:grpSp>
        <p:nvGrpSpPr>
          <p:cNvPr id="3077" name="Group 10"/>
          <p:cNvGrpSpPr>
            <a:grpSpLocks/>
          </p:cNvGrpSpPr>
          <p:nvPr/>
        </p:nvGrpSpPr>
        <p:grpSpPr bwMode="auto">
          <a:xfrm>
            <a:off x="4244975" y="3500438"/>
            <a:ext cx="5316538" cy="3168650"/>
            <a:chOff x="2674" y="2205"/>
            <a:chExt cx="3349" cy="1996"/>
          </a:xfrm>
        </p:grpSpPr>
        <p:sp>
          <p:nvSpPr>
            <p:cNvPr id="3081" name="CaixaDeTexto 7"/>
            <p:cNvSpPr txBox="1">
              <a:spLocks noChangeArrowheads="1"/>
            </p:cNvSpPr>
            <p:nvPr/>
          </p:nvSpPr>
          <p:spPr bwMode="auto">
            <a:xfrm>
              <a:off x="3846" y="2205"/>
              <a:ext cx="8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Familiar</a:t>
              </a:r>
            </a:p>
          </p:txBody>
        </p:sp>
        <p:graphicFrame>
          <p:nvGraphicFramePr>
            <p:cNvPr id="3075" name="Object 7"/>
            <p:cNvGraphicFramePr>
              <a:graphicFrameLocks noChangeAspect="1"/>
            </p:cNvGraphicFramePr>
            <p:nvPr/>
          </p:nvGraphicFramePr>
          <p:xfrm>
            <a:off x="2674" y="2376"/>
            <a:ext cx="3349" cy="1825"/>
          </p:xfrm>
          <a:graphic>
            <a:graphicData uri="http://schemas.openxmlformats.org/presentationml/2006/ole">
              <p:oleObj spid="_x0000_s3075" name="Gráfico" r:id="rId3" imgW="3667049" imgH="2000402" progId="Excel.Sheet.8">
                <p:embed/>
              </p:oleObj>
            </a:graphicData>
          </a:graphic>
        </p:graphicFrame>
      </p:grpSp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920750" y="5013325"/>
            <a:ext cx="25003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Salário mínimo em março</a:t>
            </a:r>
          </a:p>
          <a:p>
            <a:r>
              <a:rPr lang="pt-BR" sz="1600"/>
              <a:t>de 2012: R$ 622</a:t>
            </a:r>
          </a:p>
        </p:txBody>
      </p:sp>
      <p:grpSp>
        <p:nvGrpSpPr>
          <p:cNvPr id="3079" name="Group 9"/>
          <p:cNvGrpSpPr>
            <a:grpSpLocks/>
          </p:cNvGrpSpPr>
          <p:nvPr/>
        </p:nvGrpSpPr>
        <p:grpSpPr bwMode="auto">
          <a:xfrm>
            <a:off x="415925" y="549275"/>
            <a:ext cx="5400675" cy="3338513"/>
            <a:chOff x="262" y="346"/>
            <a:chExt cx="3402" cy="2103"/>
          </a:xfrm>
        </p:grpSpPr>
        <p:graphicFrame>
          <p:nvGraphicFramePr>
            <p:cNvPr id="3074" name="Object 6"/>
            <p:cNvGraphicFramePr>
              <a:graphicFrameLocks noChangeAspect="1"/>
            </p:cNvGraphicFramePr>
            <p:nvPr/>
          </p:nvGraphicFramePr>
          <p:xfrm>
            <a:off x="262" y="527"/>
            <a:ext cx="3402" cy="1922"/>
          </p:xfrm>
          <a:graphic>
            <a:graphicData uri="http://schemas.openxmlformats.org/presentationml/2006/ole">
              <p:oleObj spid="_x0000_s3074" name="Gráfico" r:id="rId4" imgW="3657600" imgH="2066849" progId="Excel.Sheet.8">
                <p:embed/>
              </p:oleObj>
            </a:graphicData>
          </a:graphic>
        </p:graphicFrame>
        <p:sp>
          <p:nvSpPr>
            <p:cNvPr id="3080" name="CaixaDeTexto 6"/>
            <p:cNvSpPr txBox="1">
              <a:spLocks noChangeArrowheads="1"/>
            </p:cNvSpPr>
            <p:nvPr/>
          </p:nvSpPr>
          <p:spPr bwMode="auto">
            <a:xfrm>
              <a:off x="1487" y="346"/>
              <a:ext cx="7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Pessoal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0" name="Group 7"/>
          <p:cNvGrpSpPr>
            <a:grpSpLocks/>
          </p:cNvGrpSpPr>
          <p:nvPr/>
        </p:nvGrpSpPr>
        <p:grpSpPr bwMode="auto">
          <a:xfrm>
            <a:off x="344488" y="476250"/>
            <a:ext cx="5040312" cy="3143250"/>
            <a:chOff x="217" y="300"/>
            <a:chExt cx="3175" cy="1980"/>
          </a:xfrm>
        </p:grpSpPr>
        <p:sp>
          <p:nvSpPr>
            <p:cNvPr id="4103" name="CaixaDeTexto 2"/>
            <p:cNvSpPr txBox="1">
              <a:spLocks noChangeArrowheads="1"/>
            </p:cNvSpPr>
            <p:nvPr/>
          </p:nvSpPr>
          <p:spPr bwMode="auto">
            <a:xfrm>
              <a:off x="897" y="300"/>
              <a:ext cx="16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Tempo na PM</a:t>
              </a:r>
            </a:p>
          </p:txBody>
        </p:sp>
        <p:graphicFrame>
          <p:nvGraphicFramePr>
            <p:cNvPr id="4099" name="Object 6"/>
            <p:cNvGraphicFramePr>
              <a:graphicFrameLocks noChangeAspect="1"/>
            </p:cNvGraphicFramePr>
            <p:nvPr/>
          </p:nvGraphicFramePr>
          <p:xfrm>
            <a:off x="217" y="482"/>
            <a:ext cx="3175" cy="1798"/>
          </p:xfrm>
          <a:graphic>
            <a:graphicData uri="http://schemas.openxmlformats.org/presentationml/2006/ole">
              <p:oleObj spid="_x0000_s4099" name="Gráfico" r:id="rId3" imgW="3667049" imgH="2076602" progId="Excel.Sheet.8">
                <p:embed/>
              </p:oleObj>
            </a:graphicData>
          </a:graphic>
        </p:graphicFrame>
      </p:grpSp>
      <p:grpSp>
        <p:nvGrpSpPr>
          <p:cNvPr id="4101" name="Group 8"/>
          <p:cNvGrpSpPr>
            <a:grpSpLocks/>
          </p:cNvGrpSpPr>
          <p:nvPr/>
        </p:nvGrpSpPr>
        <p:grpSpPr bwMode="auto">
          <a:xfrm>
            <a:off x="4305300" y="3213100"/>
            <a:ext cx="5256213" cy="3414713"/>
            <a:chOff x="2712" y="2024"/>
            <a:chExt cx="3311" cy="2151"/>
          </a:xfrm>
        </p:grpSpPr>
        <p:sp>
          <p:nvSpPr>
            <p:cNvPr id="4102" name="CaixaDeTexto 6"/>
            <p:cNvSpPr txBox="1">
              <a:spLocks noChangeArrowheads="1"/>
            </p:cNvSpPr>
            <p:nvPr/>
          </p:nvSpPr>
          <p:spPr bwMode="auto">
            <a:xfrm>
              <a:off x="2893" y="2024"/>
              <a:ext cx="26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Duração do curso de formação</a:t>
              </a:r>
            </a:p>
            <a:p>
              <a:pPr algn="ctr"/>
              <a:r>
                <a:rPr lang="pt-BR" b="1"/>
                <a:t>para entrada na PM</a:t>
              </a:r>
            </a:p>
          </p:txBody>
        </p:sp>
        <p:graphicFrame>
          <p:nvGraphicFramePr>
            <p:cNvPr id="4098" name="Object 7"/>
            <p:cNvGraphicFramePr>
              <a:graphicFrameLocks noChangeAspect="1"/>
            </p:cNvGraphicFramePr>
            <p:nvPr/>
          </p:nvGraphicFramePr>
          <p:xfrm>
            <a:off x="2712" y="2296"/>
            <a:ext cx="3311" cy="1879"/>
          </p:xfrm>
          <a:graphic>
            <a:graphicData uri="http://schemas.openxmlformats.org/presentationml/2006/ole">
              <p:oleObj spid="_x0000_s4098" name="Gráfico" r:id="rId4" imgW="3676802" imgH="2086051" progId="Excel.Shee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oup 7"/>
          <p:cNvGrpSpPr>
            <a:grpSpLocks/>
          </p:cNvGrpSpPr>
          <p:nvPr/>
        </p:nvGrpSpPr>
        <p:grpSpPr bwMode="auto">
          <a:xfrm>
            <a:off x="344488" y="476250"/>
            <a:ext cx="5832475" cy="3517900"/>
            <a:chOff x="217" y="300"/>
            <a:chExt cx="3674" cy="2216"/>
          </a:xfrm>
        </p:grpSpPr>
        <p:sp>
          <p:nvSpPr>
            <p:cNvPr id="5127" name="CaixaDeTexto 2"/>
            <p:cNvSpPr txBox="1">
              <a:spLocks noChangeArrowheads="1"/>
            </p:cNvSpPr>
            <p:nvPr/>
          </p:nvSpPr>
          <p:spPr bwMode="auto">
            <a:xfrm>
              <a:off x="509" y="300"/>
              <a:ext cx="25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b="1"/>
                <a:t>Tempo de trabalho em UPP</a:t>
              </a:r>
            </a:p>
          </p:txBody>
        </p:sp>
        <p:graphicFrame>
          <p:nvGraphicFramePr>
            <p:cNvPr id="5123" name="Object 6"/>
            <p:cNvGraphicFramePr>
              <a:graphicFrameLocks noChangeAspect="1"/>
            </p:cNvGraphicFramePr>
            <p:nvPr/>
          </p:nvGraphicFramePr>
          <p:xfrm>
            <a:off x="217" y="435"/>
            <a:ext cx="3674" cy="2081"/>
          </p:xfrm>
          <a:graphic>
            <a:graphicData uri="http://schemas.openxmlformats.org/presentationml/2006/ole">
              <p:oleObj spid="_x0000_s5123" name="Gráfico" r:id="rId3" imgW="3667049" imgH="2076602" progId="Excel.Sheet.8">
                <p:embed/>
              </p:oleObj>
            </a:graphicData>
          </a:graphic>
        </p:graphicFrame>
      </p:grpSp>
      <p:grpSp>
        <p:nvGrpSpPr>
          <p:cNvPr id="5125" name="Group 8"/>
          <p:cNvGrpSpPr>
            <a:grpSpLocks/>
          </p:cNvGrpSpPr>
          <p:nvPr/>
        </p:nvGrpSpPr>
        <p:grpSpPr bwMode="auto">
          <a:xfrm>
            <a:off x="4259263" y="3284538"/>
            <a:ext cx="5589587" cy="3271837"/>
            <a:chOff x="2683" y="2069"/>
            <a:chExt cx="3521" cy="2061"/>
          </a:xfrm>
        </p:grpSpPr>
        <p:sp>
          <p:nvSpPr>
            <p:cNvPr id="5126" name="CaixaDeTexto 4"/>
            <p:cNvSpPr txBox="1">
              <a:spLocks noChangeArrowheads="1"/>
            </p:cNvSpPr>
            <p:nvPr/>
          </p:nvSpPr>
          <p:spPr bwMode="auto">
            <a:xfrm>
              <a:off x="3454" y="2069"/>
              <a:ext cx="20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b="1"/>
                <a:t>Tempo nesta UPP (2012)</a:t>
              </a:r>
            </a:p>
          </p:txBody>
        </p:sp>
        <p:graphicFrame>
          <p:nvGraphicFramePr>
            <p:cNvPr id="5122" name="Object 7"/>
            <p:cNvGraphicFramePr>
              <a:graphicFrameLocks noChangeAspect="1"/>
            </p:cNvGraphicFramePr>
            <p:nvPr/>
          </p:nvGraphicFramePr>
          <p:xfrm>
            <a:off x="2683" y="2316"/>
            <a:ext cx="3521" cy="1814"/>
          </p:xfrm>
          <a:graphic>
            <a:graphicData uri="http://schemas.openxmlformats.org/presentationml/2006/ole">
              <p:oleObj spid="_x0000_s5122" name="Gráfico" r:id="rId4" imgW="3724351" imgH="1914449" progId="Excel.Shee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704850" y="3429000"/>
            <a:ext cx="8856663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ct val="20000"/>
              </a:spcAft>
              <a:buFontTx/>
              <a:buBlip>
                <a:blip r:embed="rId3"/>
              </a:buBlip>
            </a:pPr>
            <a:r>
              <a:rPr lang="pt-BR" sz="2000"/>
              <a:t>  94,8% dos entrevistados são soldados e 5,2%, cabos</a:t>
            </a:r>
          </a:p>
          <a:p>
            <a:pPr>
              <a:lnSpc>
                <a:spcPct val="150000"/>
              </a:lnSpc>
              <a:spcAft>
                <a:spcPct val="20000"/>
              </a:spcAft>
              <a:buFontTx/>
              <a:buBlip>
                <a:blip r:embed="rId3"/>
              </a:buBlip>
            </a:pPr>
            <a:r>
              <a:rPr lang="pt-BR" sz="2000"/>
              <a:t>  52,8% são casados ou vivem em união consensual </a:t>
            </a:r>
          </a:p>
          <a:p>
            <a:pPr>
              <a:lnSpc>
                <a:spcPct val="150000"/>
              </a:lnSpc>
              <a:spcAft>
                <a:spcPct val="40000"/>
              </a:spcAft>
              <a:buFontTx/>
              <a:buBlip>
                <a:blip r:embed="rId3"/>
              </a:buBlip>
            </a:pPr>
            <a:r>
              <a:rPr lang="pt-BR" sz="2000"/>
              <a:t>  48,3% têm pelo menos um filho</a:t>
            </a:r>
          </a:p>
          <a:p>
            <a:pPr>
              <a:lnSpc>
                <a:spcPct val="140000"/>
              </a:lnSpc>
              <a:buFontTx/>
              <a:buBlip>
                <a:blip r:embed="rId3"/>
              </a:buBlip>
            </a:pPr>
            <a:r>
              <a:rPr lang="pt-BR" sz="2000"/>
              <a:t>  53,4% se definiram como pardos; 28,8% como brancos e 16,6% como pretos. Na população da cidade em faixa etária semelhante, as proporções são: 37,7% pardos; 50% brancos e 12,4% pretos.</a:t>
            </a:r>
          </a:p>
        </p:txBody>
      </p:sp>
      <p:sp>
        <p:nvSpPr>
          <p:cNvPr id="6148" name="CaixaDeTexto 3"/>
          <p:cNvSpPr txBox="1">
            <a:spLocks noChangeArrowheads="1"/>
          </p:cNvSpPr>
          <p:nvPr/>
        </p:nvSpPr>
        <p:spPr bwMode="auto">
          <a:xfrm>
            <a:off x="2686050" y="47625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A PM é o primeiro trabalho?</a:t>
            </a: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2892425" y="862013"/>
          <a:ext cx="4148138" cy="2398712"/>
        </p:xfrm>
        <a:graphic>
          <a:graphicData uri="http://schemas.openxmlformats.org/presentationml/2006/ole">
            <p:oleObj spid="_x0000_s6146" name="Gráfico" r:id="rId4" imgW="2676449" imgH="154320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560388" y="2852738"/>
            <a:ext cx="8783637" cy="698500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 algn="ctr"/>
            <a:r>
              <a:rPr lang="pt-BR" sz="3600" b="1"/>
              <a:t>II. Avaliação da formação profissional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749425" y="1916113"/>
          <a:ext cx="6337300" cy="3886200"/>
        </p:xfrm>
        <a:graphic>
          <a:graphicData uri="http://schemas.openxmlformats.org/presentationml/2006/ole">
            <p:oleObj spid="_x0000_s7170" name="Gráfico" r:id="rId3" imgW="3448202" imgH="2114702" progId="Excel.Chart.8">
              <p:embed/>
            </p:oleObj>
          </a:graphicData>
        </a:graphic>
      </p:graphicFrame>
      <p:sp>
        <p:nvSpPr>
          <p:cNvPr id="7171" name="CaixaDeTexto 3"/>
          <p:cNvSpPr txBox="1">
            <a:spLocks noChangeArrowheads="1"/>
          </p:cNvSpPr>
          <p:nvPr/>
        </p:nvSpPr>
        <p:spPr bwMode="auto">
          <a:xfrm>
            <a:off x="1352550" y="981075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De modo geral, avalia que a sua formação na PM preparou-o </a:t>
            </a:r>
          </a:p>
          <a:p>
            <a:pPr algn="ctr"/>
            <a:r>
              <a:rPr lang="pt-BR" b="1"/>
              <a:t>adequadamente para trabalhar na UPP?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531813" y="620713"/>
            <a:ext cx="881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 Conteúdos  avaliados pelos policiais como </a:t>
            </a:r>
            <a:r>
              <a:rPr lang="pt-BR" sz="2000" b="1" u="sng"/>
              <a:t>adequadamente</a:t>
            </a:r>
            <a:r>
              <a:rPr lang="pt-BR" sz="2000" b="1"/>
              <a:t> </a:t>
            </a:r>
          </a:p>
          <a:p>
            <a:pPr algn="ctr"/>
            <a:r>
              <a:rPr lang="pt-BR" sz="2000" b="1"/>
              <a:t>ministrados na formação</a:t>
            </a:r>
            <a:endParaRPr lang="pt-BR" sz="2000" b="1">
              <a:solidFill>
                <a:srgbClr val="FF0000"/>
              </a:solidFill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776288" y="1557338"/>
          <a:ext cx="8424862" cy="4144962"/>
        </p:xfrm>
        <a:graphic>
          <a:graphicData uri="http://schemas.openxmlformats.org/presentationml/2006/ole">
            <p:oleObj spid="_x0000_s8194" name="Planilha" r:id="rId3" imgW="4709250" imgH="2316504" progId="Excel.Sheet.8">
              <p:embed/>
            </p:oleObj>
          </a:graphicData>
        </a:graphic>
      </p:graphicFrame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3008313" y="5876925"/>
            <a:ext cx="4006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(*) Itens não incluídos numa das duas pesquisas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635000" y="2492375"/>
            <a:ext cx="8566150" cy="11049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/>
              <a:t>III. Atribuições e atividades </a:t>
            </a:r>
          </a:p>
          <a:p>
            <a:pPr algn="ctr"/>
            <a:r>
              <a:rPr lang="pt-BR" sz="3200" b="1"/>
              <a:t>dos policiais nas UPPs</a:t>
            </a:r>
            <a:endParaRPr 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704850" y="692150"/>
            <a:ext cx="856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É atribuição dos policiais de UPP:</a:t>
            </a:r>
            <a:endParaRPr lang="pt-BR" sz="2000"/>
          </a:p>
        </p:txBody>
      </p:sp>
      <p:grpSp>
        <p:nvGrpSpPr>
          <p:cNvPr id="9220" name="Group 10"/>
          <p:cNvGrpSpPr>
            <a:grpSpLocks/>
          </p:cNvGrpSpPr>
          <p:nvPr/>
        </p:nvGrpSpPr>
        <p:grpSpPr bwMode="auto">
          <a:xfrm>
            <a:off x="341313" y="1282700"/>
            <a:ext cx="9280525" cy="5351463"/>
            <a:chOff x="215" y="808"/>
            <a:chExt cx="5846" cy="3371"/>
          </a:xfrm>
        </p:grpSpPr>
        <p:graphicFrame>
          <p:nvGraphicFramePr>
            <p:cNvPr id="9218" name="Object 7"/>
            <p:cNvGraphicFramePr>
              <a:graphicFrameLocks noChangeAspect="1"/>
            </p:cNvGraphicFramePr>
            <p:nvPr/>
          </p:nvGraphicFramePr>
          <p:xfrm>
            <a:off x="215" y="808"/>
            <a:ext cx="5846" cy="3095"/>
          </p:xfrm>
          <a:graphic>
            <a:graphicData uri="http://schemas.openxmlformats.org/presentationml/2006/ole">
              <p:oleObj spid="_x0000_s9218" name="Gráfico" r:id="rId3" imgW="8639251" imgH="4572000" progId="Excel.Chart.8">
                <p:embed/>
              </p:oleObj>
            </a:graphicData>
          </a:graphic>
        </p:graphicFrame>
        <p:pic>
          <p:nvPicPr>
            <p:cNvPr id="9221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47" y="3929"/>
              <a:ext cx="1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aixaDeTexto 3"/>
          <p:cNvSpPr txBox="1">
            <a:spLocks noChangeArrowheads="1"/>
          </p:cNvSpPr>
          <p:nvPr/>
        </p:nvSpPr>
        <p:spPr bwMode="auto">
          <a:xfrm>
            <a:off x="560388" y="620713"/>
            <a:ext cx="8786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Tipo de trabalho que os policiais realizam na maior parte do tempo </a:t>
            </a:r>
          </a:p>
        </p:txBody>
      </p:sp>
      <p:grpSp>
        <p:nvGrpSpPr>
          <p:cNvPr id="10244" name="Group 10"/>
          <p:cNvGrpSpPr>
            <a:grpSpLocks/>
          </p:cNvGrpSpPr>
          <p:nvPr/>
        </p:nvGrpSpPr>
        <p:grpSpPr bwMode="auto">
          <a:xfrm>
            <a:off x="409575" y="1296988"/>
            <a:ext cx="8966200" cy="5192712"/>
            <a:chOff x="258" y="817"/>
            <a:chExt cx="5648" cy="3271"/>
          </a:xfrm>
        </p:grpSpPr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12" y="3838"/>
              <a:ext cx="1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42" name="Object 9"/>
            <p:cNvGraphicFramePr>
              <a:graphicFrameLocks noChangeAspect="1"/>
            </p:cNvGraphicFramePr>
            <p:nvPr/>
          </p:nvGraphicFramePr>
          <p:xfrm>
            <a:off x="258" y="817"/>
            <a:ext cx="5648" cy="2931"/>
          </p:xfrm>
          <a:graphic>
            <a:graphicData uri="http://schemas.openxmlformats.org/presentationml/2006/ole">
              <p:oleObj spid="_x0000_s10242" name="Gráfico" r:id="rId4" imgW="6134100" imgH="3181502" progId="Excel.Char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aixaDeTexto 4"/>
          <p:cNvSpPr txBox="1">
            <a:spLocks noChangeArrowheads="1"/>
          </p:cNvSpPr>
          <p:nvPr/>
        </p:nvSpPr>
        <p:spPr bwMode="auto">
          <a:xfrm>
            <a:off x="920750" y="404813"/>
            <a:ext cx="8072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Atividades realizadas </a:t>
            </a:r>
            <a:r>
              <a:rPr lang="pt-BR" sz="2000" b="1" u="sng"/>
              <a:t>com frequência</a:t>
            </a:r>
            <a:r>
              <a:rPr lang="pt-BR" sz="2000" b="1"/>
              <a:t> pelos policiais </a:t>
            </a:r>
          </a:p>
        </p:txBody>
      </p:sp>
      <p:grpSp>
        <p:nvGrpSpPr>
          <p:cNvPr id="11268" name="Group 8"/>
          <p:cNvGrpSpPr>
            <a:grpSpLocks/>
          </p:cNvGrpSpPr>
          <p:nvPr/>
        </p:nvGrpSpPr>
        <p:grpSpPr bwMode="auto">
          <a:xfrm>
            <a:off x="204788" y="1052513"/>
            <a:ext cx="9212262" cy="5581650"/>
            <a:chOff x="129" y="663"/>
            <a:chExt cx="5803" cy="3516"/>
          </a:xfrm>
        </p:grpSpPr>
        <p:graphicFrame>
          <p:nvGraphicFramePr>
            <p:cNvPr id="11266" name="Object 5"/>
            <p:cNvGraphicFramePr>
              <a:graphicFrameLocks noChangeAspect="1"/>
            </p:cNvGraphicFramePr>
            <p:nvPr/>
          </p:nvGraphicFramePr>
          <p:xfrm>
            <a:off x="129" y="663"/>
            <a:ext cx="5803" cy="3241"/>
          </p:xfrm>
          <a:graphic>
            <a:graphicData uri="http://schemas.openxmlformats.org/presentationml/2006/ole">
              <p:oleObj spid="_x0000_s11266" name="Gráfico" r:id="rId3" imgW="7563002" imgH="4229100" progId="Excel.Chart.8">
                <p:embed/>
              </p:oleObj>
            </a:graphicData>
          </a:graphic>
        </p:graphicFrame>
        <p:pic>
          <p:nvPicPr>
            <p:cNvPr id="11269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47" y="3929"/>
              <a:ext cx="1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aixaDeTexto 4"/>
          <p:cNvSpPr txBox="1">
            <a:spLocks noChangeArrowheads="1"/>
          </p:cNvSpPr>
          <p:nvPr/>
        </p:nvSpPr>
        <p:spPr bwMode="auto">
          <a:xfrm>
            <a:off x="1012825" y="692150"/>
            <a:ext cx="7920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b="1"/>
              <a:t>Instituições com as quais os policiais mantêm algum contato</a:t>
            </a:r>
          </a:p>
        </p:txBody>
      </p:sp>
      <p:grpSp>
        <p:nvGrpSpPr>
          <p:cNvPr id="12292" name="Group 7"/>
          <p:cNvGrpSpPr>
            <a:grpSpLocks/>
          </p:cNvGrpSpPr>
          <p:nvPr/>
        </p:nvGrpSpPr>
        <p:grpSpPr bwMode="auto">
          <a:xfrm>
            <a:off x="344488" y="1593850"/>
            <a:ext cx="9288462" cy="4356100"/>
            <a:chOff x="217" y="981"/>
            <a:chExt cx="5851" cy="2744"/>
          </a:xfrm>
        </p:grpSpPr>
        <p:graphicFrame>
          <p:nvGraphicFramePr>
            <p:cNvPr id="12290" name="Object 5"/>
            <p:cNvGraphicFramePr>
              <a:graphicFrameLocks noChangeAspect="1"/>
            </p:cNvGraphicFramePr>
            <p:nvPr/>
          </p:nvGraphicFramePr>
          <p:xfrm>
            <a:off x="217" y="981"/>
            <a:ext cx="5851" cy="2609"/>
          </p:xfrm>
          <a:graphic>
            <a:graphicData uri="http://schemas.openxmlformats.org/presentationml/2006/ole">
              <p:oleObj spid="_x0000_s12290" name="Gráfico" r:id="rId3" imgW="7563002" imgH="3372002" progId="Excel.Chart.8">
                <p:embed/>
              </p:oleObj>
            </a:graphicData>
          </a:graphic>
        </p:graphicFrame>
        <p:pic>
          <p:nvPicPr>
            <p:cNvPr id="12293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21" y="3475"/>
              <a:ext cx="1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aixaDeTexto 3"/>
          <p:cNvSpPr txBox="1">
            <a:spLocks noChangeArrowheads="1"/>
          </p:cNvSpPr>
          <p:nvPr/>
        </p:nvSpPr>
        <p:spPr bwMode="auto">
          <a:xfrm>
            <a:off x="1639888" y="2708275"/>
            <a:ext cx="6985000" cy="11049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>
                <a:cs typeface="Times New Roman" pitchFamily="18" charset="0"/>
              </a:rPr>
              <a:t>IV. Percepções sobre </a:t>
            </a:r>
          </a:p>
          <a:p>
            <a:pPr algn="ctr"/>
            <a:r>
              <a:rPr lang="pt-BR" sz="3200" b="1">
                <a:cs typeface="Times New Roman" pitchFamily="18" charset="0"/>
              </a:rPr>
              <a:t>receptividade dos moradores</a:t>
            </a:r>
            <a:endParaRPr 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4"/>
          <p:cNvGraphicFramePr>
            <a:graphicFrameLocks noGrp="1" noChangeAspect="1"/>
          </p:cNvGraphicFramePr>
          <p:nvPr>
            <p:ph/>
          </p:nvPr>
        </p:nvGraphicFramePr>
        <p:xfrm>
          <a:off x="1497013" y="1773238"/>
          <a:ext cx="6842125" cy="3908425"/>
        </p:xfrm>
        <a:graphic>
          <a:graphicData uri="http://schemas.openxmlformats.org/presentationml/2006/ole">
            <p:oleObj spid="_x0000_s13314" name="Gráfico" r:id="rId3" imgW="4553102" imgH="2600249" progId="Excel.Chart.8">
              <p:embed/>
            </p:oleObj>
          </a:graphicData>
        </a:graphic>
      </p:graphicFrame>
      <p:sp>
        <p:nvSpPr>
          <p:cNvPr id="13315" name="CaixaDeTexto 9"/>
          <p:cNvSpPr txBox="1">
            <a:spLocks noChangeArrowheads="1"/>
          </p:cNvSpPr>
          <p:nvPr/>
        </p:nvSpPr>
        <p:spPr bwMode="auto">
          <a:xfrm>
            <a:off x="631825" y="620713"/>
            <a:ext cx="8640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Sentimentos que a maioria da população </a:t>
            </a:r>
          </a:p>
          <a:p>
            <a:pPr algn="ctr"/>
            <a:r>
              <a:rPr lang="pt-BR" sz="2000" b="1"/>
              <a:t>demonstra em relação aos policiais</a:t>
            </a:r>
          </a:p>
        </p:txBody>
      </p:sp>
      <p:pic>
        <p:nvPicPr>
          <p:cNvPr id="1331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5661025"/>
            <a:ext cx="44767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aixaDeTexto 9"/>
          <p:cNvSpPr txBox="1">
            <a:spLocks noChangeArrowheads="1"/>
          </p:cNvSpPr>
          <p:nvPr/>
        </p:nvSpPr>
        <p:spPr bwMode="auto">
          <a:xfrm>
            <a:off x="560388" y="692150"/>
            <a:ext cx="8640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Sentimentos que a maioria da população demonstra </a:t>
            </a:r>
          </a:p>
          <a:p>
            <a:pPr algn="ctr"/>
            <a:r>
              <a:rPr lang="pt-BR" sz="2000" b="1"/>
              <a:t>em relação aos policiais (desagregados)</a:t>
            </a: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44488" y="2060575"/>
          <a:ext cx="9217025" cy="3589338"/>
        </p:xfrm>
        <a:graphic>
          <a:graphicData uri="http://schemas.openxmlformats.org/presentationml/2006/ole">
            <p:oleObj spid="_x0000_s38917" name="Gráfico" r:id="rId3" imgW="6676949" imgH="260024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1136650" y="2781300"/>
            <a:ext cx="7705725" cy="11049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/>
              <a:t>V. Condições de segurança nas UPPs, </a:t>
            </a:r>
          </a:p>
          <a:p>
            <a:pPr algn="ctr"/>
            <a:r>
              <a:rPr lang="pt-BR" sz="3200" b="1"/>
              <a:t>segundo os policiais</a:t>
            </a:r>
            <a:endParaRPr 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aixaDeTexto 6"/>
          <p:cNvSpPr txBox="1">
            <a:spLocks noChangeArrowheads="1"/>
          </p:cNvSpPr>
          <p:nvPr/>
        </p:nvSpPr>
        <p:spPr bwMode="auto">
          <a:xfrm>
            <a:off x="704850" y="1052513"/>
            <a:ext cx="835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Ocorrências muito frequentes </a:t>
            </a:r>
          </a:p>
        </p:txBody>
      </p:sp>
      <p:pic>
        <p:nvPicPr>
          <p:cNvPr id="4096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9375" y="6092825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344488" y="1556792"/>
          <a:ext cx="909983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725488" y="3983038"/>
            <a:ext cx="8548687" cy="22304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 3" pitchFamily="18" charset="2"/>
              <a:buNone/>
            </a:pPr>
            <a:endParaRPr lang="pt-BR" sz="900"/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pt-BR"/>
              <a:t> Grande parte das justificativas para a necessidade do fuzil refere-se ao risco de um ataque externo ou à permanência de traficantes e armas no interior ou no entorno da comunidade</a:t>
            </a:r>
          </a:p>
          <a:p>
            <a:pPr lvl="1">
              <a:buFont typeface="Wingdings" pitchFamily="2" charset="2"/>
              <a:buNone/>
            </a:pPr>
            <a:endParaRPr lang="pt-BR"/>
          </a:p>
          <a:p>
            <a:pPr lvl="1">
              <a:lnSpc>
                <a:spcPts val="2100"/>
              </a:lnSpc>
              <a:buFont typeface="Wingdings" pitchFamily="2" charset="2"/>
              <a:buChar char="v"/>
            </a:pPr>
            <a:r>
              <a:rPr lang="pt-BR"/>
              <a:t> Outras justificativas fazem referência ao fuzil como arma apropriada ao uso policial e importante para a ostensividade, a intimidação, a segurança e a prevenção do crime</a:t>
            </a:r>
            <a:endParaRPr lang="pt-BR" sz="2800" b="1"/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4305300" y="333375"/>
            <a:ext cx="4319588" cy="3505200"/>
            <a:chOff x="2712" y="210"/>
            <a:chExt cx="2721" cy="2208"/>
          </a:xfrm>
        </p:grpSpPr>
        <p:graphicFrame>
          <p:nvGraphicFramePr>
            <p:cNvPr id="14338" name="Object 6"/>
            <p:cNvGraphicFramePr>
              <a:graphicFrameLocks noChangeAspect="1"/>
            </p:cNvGraphicFramePr>
            <p:nvPr/>
          </p:nvGraphicFramePr>
          <p:xfrm>
            <a:off x="2712" y="210"/>
            <a:ext cx="2721" cy="1971"/>
          </p:xfrm>
          <a:graphic>
            <a:graphicData uri="http://schemas.openxmlformats.org/presentationml/2006/ole">
              <p:oleObj spid="_x0000_s14338" name="Gráfico" r:id="rId3" imgW="3495751" imgH="2533802" progId="Excel.Chart.8">
                <p:embed/>
              </p:oleObj>
            </a:graphicData>
          </a:graphic>
        </p:graphicFrame>
        <p:pic>
          <p:nvPicPr>
            <p:cNvPr id="14342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0" y="2160"/>
              <a:ext cx="9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1" name="CaixaDeTexto 6"/>
          <p:cNvSpPr txBox="1">
            <a:spLocks noChangeArrowheads="1"/>
          </p:cNvSpPr>
          <p:nvPr/>
        </p:nvSpPr>
        <p:spPr bwMode="auto">
          <a:xfrm>
            <a:off x="1136650" y="908050"/>
            <a:ext cx="3311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>Considera necessário que os policiais portem fuzis nesta UPP?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488950" y="47625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Wingdings 3" pitchFamily="18" charset="2"/>
              <a:buNone/>
            </a:pPr>
            <a:r>
              <a:rPr lang="pt-BR" sz="2000" b="1"/>
              <a:t>O que mais teme que possa acontecer trabalhando na UPP? (2012) 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436563" y="1133475"/>
          <a:ext cx="8994775" cy="5157788"/>
        </p:xfrm>
        <a:graphic>
          <a:graphicData uri="http://schemas.openxmlformats.org/presentationml/2006/ole">
            <p:oleObj spid="_x0000_s15362" name="Gráfico" r:id="rId3" imgW="7658100" imgH="439094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1423988" y="2636838"/>
            <a:ext cx="7056437" cy="11049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/>
              <a:t>VI. Avaliação dos equipamentos </a:t>
            </a:r>
          </a:p>
          <a:p>
            <a:pPr algn="ctr"/>
            <a:r>
              <a:rPr lang="pt-BR" sz="3200" b="1"/>
              <a:t>e das condições de trabalho</a:t>
            </a:r>
            <a:endParaRPr 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aixaDeTexto 6"/>
          <p:cNvSpPr txBox="1">
            <a:spLocks noChangeArrowheads="1"/>
          </p:cNvSpPr>
          <p:nvPr/>
        </p:nvSpPr>
        <p:spPr bwMode="auto">
          <a:xfrm>
            <a:off x="776288" y="1125538"/>
            <a:ext cx="8424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Itens avaliados pelos policiais como </a:t>
            </a:r>
            <a:r>
              <a:rPr lang="pt-BR" sz="2000" b="1" u="sng"/>
              <a:t>suficientes</a:t>
            </a:r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558800" y="2128838"/>
          <a:ext cx="8748713" cy="3835400"/>
        </p:xfrm>
        <a:graphic>
          <a:graphicData uri="http://schemas.openxmlformats.org/presentationml/2006/ole">
            <p:oleObj spid="_x0000_s16386" name="Gráfico" r:id="rId3" imgW="6562649" imgH="2876702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aixaDeTexto 2"/>
          <p:cNvSpPr txBox="1">
            <a:spLocks noChangeArrowheads="1"/>
          </p:cNvSpPr>
          <p:nvPr/>
        </p:nvSpPr>
        <p:spPr bwMode="auto">
          <a:xfrm>
            <a:off x="238125" y="404813"/>
            <a:ext cx="935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Condições de trabalho: itens considerados </a:t>
            </a:r>
            <a:r>
              <a:rPr lang="pt-BR" sz="2000" b="1" u="sng"/>
              <a:t>bons</a:t>
            </a:r>
            <a:endParaRPr lang="pt-BR" sz="2000" b="1"/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287338" y="914400"/>
          <a:ext cx="9375775" cy="5622925"/>
        </p:xfrm>
        <a:graphic>
          <a:graphicData uri="http://schemas.openxmlformats.org/presentationml/2006/ole">
            <p:oleObj spid="_x0000_s17410" name="Gráfico" r:id="rId3" imgW="8724900" imgH="5229149" progId="Excel.Chart.8">
              <p:embed/>
            </p:oleObj>
          </a:graphicData>
        </a:graphic>
      </p:graphicFrame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050" y="6237288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CaixaDeTexto 3"/>
          <p:cNvSpPr txBox="1">
            <a:spLocks noChangeArrowheads="1"/>
          </p:cNvSpPr>
          <p:nvPr/>
        </p:nvSpPr>
        <p:spPr bwMode="auto">
          <a:xfrm>
            <a:off x="1712913" y="1268413"/>
            <a:ext cx="28082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/>
              <a:t>Melhor</a:t>
            </a:r>
          </a:p>
        </p:txBody>
      </p:sp>
      <p:sp>
        <p:nvSpPr>
          <p:cNvPr id="18437" name="CaixaDeTexto 7"/>
          <p:cNvSpPr txBox="1">
            <a:spLocks noChangeArrowheads="1"/>
          </p:cNvSpPr>
          <p:nvPr/>
        </p:nvSpPr>
        <p:spPr bwMode="auto">
          <a:xfrm>
            <a:off x="5240338" y="1268413"/>
            <a:ext cx="4357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/>
              <a:t>Pior</a:t>
            </a:r>
          </a:p>
        </p:txBody>
      </p:sp>
      <p:sp>
        <p:nvSpPr>
          <p:cNvPr id="18438" name="CaixaDeTexto 2"/>
          <p:cNvSpPr txBox="1">
            <a:spLocks noChangeArrowheads="1"/>
          </p:cNvSpPr>
          <p:nvPr/>
        </p:nvSpPr>
        <p:spPr bwMode="auto">
          <a:xfrm>
            <a:off x="273050" y="620713"/>
            <a:ext cx="935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A melhor e a pior coisa de se trabalhar na UPP (2012)</a:t>
            </a:r>
          </a:p>
        </p:txBody>
      </p:sp>
      <p:grpSp>
        <p:nvGrpSpPr>
          <p:cNvPr id="18439" name="Group 16"/>
          <p:cNvGrpSpPr>
            <a:grpSpLocks/>
          </p:cNvGrpSpPr>
          <p:nvPr/>
        </p:nvGrpSpPr>
        <p:grpSpPr bwMode="auto">
          <a:xfrm>
            <a:off x="200025" y="1624013"/>
            <a:ext cx="9163050" cy="4713287"/>
            <a:chOff x="129" y="1011"/>
            <a:chExt cx="5772" cy="2969"/>
          </a:xfrm>
        </p:grpSpPr>
        <p:graphicFrame>
          <p:nvGraphicFramePr>
            <p:cNvPr id="18434" name="Chart 6"/>
            <p:cNvGraphicFramePr>
              <a:graphicFrameLocks/>
            </p:cNvGraphicFramePr>
            <p:nvPr/>
          </p:nvGraphicFramePr>
          <p:xfrm>
            <a:off x="129" y="1049"/>
            <a:ext cx="3232" cy="2931"/>
          </p:xfrm>
          <a:graphic>
            <a:graphicData uri="http://schemas.openxmlformats.org/presentationml/2006/ole">
              <p:oleObj spid="_x0000_s18434" name="Gráfico" r:id="rId3" imgW="5114849" imgH="4638751" progId="Excel.Chart.8">
                <p:embed/>
              </p:oleObj>
            </a:graphicData>
          </a:graphic>
        </p:graphicFrame>
        <p:graphicFrame>
          <p:nvGraphicFramePr>
            <p:cNvPr id="18435" name="Object 14"/>
            <p:cNvGraphicFramePr>
              <a:graphicFrameLocks noChangeAspect="1"/>
            </p:cNvGraphicFramePr>
            <p:nvPr/>
          </p:nvGraphicFramePr>
          <p:xfrm>
            <a:off x="2642" y="1011"/>
            <a:ext cx="3259" cy="2897"/>
          </p:xfrm>
          <a:graphic>
            <a:graphicData uri="http://schemas.openxmlformats.org/presentationml/2006/ole">
              <p:oleObj spid="_x0000_s18435" name="Gráfico" r:id="rId4" imgW="5152949" imgH="4581449" progId="Excel.Chart.8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1352550" y="2997200"/>
            <a:ext cx="7200900" cy="617538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/>
              <a:t>VII. Satisfação dos policiais</a:t>
            </a:r>
            <a:endParaRPr 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aixaDeTexto 6"/>
          <p:cNvSpPr txBox="1">
            <a:spLocks noChangeArrowheads="1"/>
          </p:cNvSpPr>
          <p:nvPr/>
        </p:nvSpPr>
        <p:spPr bwMode="auto">
          <a:xfrm>
            <a:off x="631825" y="1196975"/>
            <a:ext cx="8713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Como se sente na maior parte do tempo, sendo policial de UPP?</a:t>
            </a: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992188" y="1916113"/>
          <a:ext cx="7993062" cy="4111625"/>
        </p:xfrm>
        <a:graphic>
          <a:graphicData uri="http://schemas.openxmlformats.org/presentationml/2006/ole">
            <p:oleObj spid="_x0000_s19458" name="Gráfico" r:id="rId3" imgW="3991051" imgH="20574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aixaDeTexto 2"/>
          <p:cNvSpPr txBox="1">
            <a:spLocks noChangeArrowheads="1"/>
          </p:cNvSpPr>
          <p:nvPr/>
        </p:nvSpPr>
        <p:spPr bwMode="auto">
          <a:xfrm>
            <a:off x="273050" y="549275"/>
            <a:ext cx="935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Motivos de satisfação (2012)</a:t>
            </a:r>
          </a:p>
        </p:txBody>
      </p:sp>
      <p:graphicFrame>
        <p:nvGraphicFramePr>
          <p:cNvPr id="20482" name="Object 10"/>
          <p:cNvGraphicFramePr>
            <a:graphicFrameLocks noChangeAspect="1"/>
          </p:cNvGraphicFramePr>
          <p:nvPr/>
        </p:nvGraphicFramePr>
        <p:xfrm>
          <a:off x="522288" y="1200150"/>
          <a:ext cx="8858250" cy="5253038"/>
        </p:xfrm>
        <a:graphic>
          <a:graphicData uri="http://schemas.openxmlformats.org/presentationml/2006/ole">
            <p:oleObj spid="_x0000_s20482" name="Gráfico" r:id="rId3" imgW="7115251" imgH="421965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aixaDeTexto 2"/>
          <p:cNvSpPr txBox="1">
            <a:spLocks noChangeArrowheads="1"/>
          </p:cNvSpPr>
          <p:nvPr/>
        </p:nvSpPr>
        <p:spPr bwMode="auto">
          <a:xfrm>
            <a:off x="273050" y="549275"/>
            <a:ext cx="935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Motivos de insatisfação (2012)</a:t>
            </a:r>
          </a:p>
        </p:txBody>
      </p:sp>
      <p:graphicFrame>
        <p:nvGraphicFramePr>
          <p:cNvPr id="21506" name="Object 8"/>
          <p:cNvGraphicFramePr>
            <a:graphicFrameLocks noChangeAspect="1"/>
          </p:cNvGraphicFramePr>
          <p:nvPr/>
        </p:nvGraphicFramePr>
        <p:xfrm>
          <a:off x="344488" y="1390650"/>
          <a:ext cx="9288462" cy="4918075"/>
        </p:xfrm>
        <a:graphic>
          <a:graphicData uri="http://schemas.openxmlformats.org/presentationml/2006/ole">
            <p:oleObj spid="_x0000_s21506" name="Gráfico" r:id="rId3" imgW="7105802" imgH="376245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11"/>
          <p:cNvSpPr txBox="1">
            <a:spLocks noChangeArrowheads="1"/>
          </p:cNvSpPr>
          <p:nvPr/>
        </p:nvSpPr>
        <p:spPr bwMode="auto">
          <a:xfrm>
            <a:off x="920750" y="1125538"/>
            <a:ext cx="813752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Opinião sobre a UPP, quando ingressou no projeto e atualmente (2012) </a:t>
            </a:r>
          </a:p>
        </p:txBody>
      </p:sp>
      <p:graphicFrame>
        <p:nvGraphicFramePr>
          <p:cNvPr id="22530" name="Object 7"/>
          <p:cNvGraphicFramePr>
            <a:graphicFrameLocks noChangeAspect="1"/>
          </p:cNvGraphicFramePr>
          <p:nvPr/>
        </p:nvGraphicFramePr>
        <p:xfrm>
          <a:off x="992188" y="1844675"/>
          <a:ext cx="7993062" cy="4129088"/>
        </p:xfrm>
        <a:graphic>
          <a:graphicData uri="http://schemas.openxmlformats.org/presentationml/2006/ole">
            <p:oleObj spid="_x0000_s22530" name="Planilha" r:id="rId3" imgW="4000500" imgH="2066849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1"/>
          <p:cNvGraphicFramePr>
            <a:graphicFrameLocks noChangeAspect="1"/>
          </p:cNvGraphicFramePr>
          <p:nvPr/>
        </p:nvGraphicFramePr>
        <p:xfrm>
          <a:off x="2416175" y="2636838"/>
          <a:ext cx="7489825" cy="4060825"/>
        </p:xfrm>
        <a:graphic>
          <a:graphicData uri="http://schemas.openxmlformats.org/presentationml/2006/ole">
            <p:oleObj spid="_x0000_s23554" name="Gráfico" r:id="rId3" imgW="5972251" imgH="3238500" progId="Excel.Chart.8">
              <p:embed/>
            </p:oleObj>
          </a:graphicData>
        </a:graphic>
      </p:graphicFrame>
      <p:sp>
        <p:nvSpPr>
          <p:cNvPr id="23556" name="CaixaDeTexto 6"/>
          <p:cNvSpPr txBox="1">
            <a:spLocks noChangeArrowheads="1"/>
          </p:cNvSpPr>
          <p:nvPr/>
        </p:nvSpPr>
        <p:spPr bwMode="auto">
          <a:xfrm>
            <a:off x="488950" y="476250"/>
            <a:ext cx="3384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Preferiria estar trabalhando em outro tipo de policiamento, fora da UPP?</a:t>
            </a: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/>
        </p:nvGraphicFramePr>
        <p:xfrm>
          <a:off x="4521200" y="260350"/>
          <a:ext cx="4673600" cy="2457450"/>
        </p:xfrm>
        <a:graphic>
          <a:graphicData uri="http://schemas.openxmlformats.org/presentationml/2006/ole">
            <p:oleObj spid="_x0000_s23555" name="Planilha" r:id="rId4" imgW="3657600" imgH="1924202" progId="Excel.Sheet.8">
              <p:embed/>
            </p:oleObj>
          </a:graphicData>
        </a:graphic>
      </p:graphicFrame>
      <p:sp>
        <p:nvSpPr>
          <p:cNvPr id="23557" name="CaixaDeTexto 6"/>
          <p:cNvSpPr txBox="1">
            <a:spLocks noChangeArrowheads="1"/>
          </p:cNvSpPr>
          <p:nvPr/>
        </p:nvSpPr>
        <p:spPr bwMode="auto">
          <a:xfrm>
            <a:off x="488950" y="3141663"/>
            <a:ext cx="18716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Onde gostaria de estar trabalhando? 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aixaDeTexto 3"/>
          <p:cNvSpPr txBox="1">
            <a:spLocks noChangeArrowheads="1"/>
          </p:cNvSpPr>
          <p:nvPr/>
        </p:nvSpPr>
        <p:spPr bwMode="auto">
          <a:xfrm>
            <a:off x="614363" y="620713"/>
            <a:ext cx="8640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Motivos para preferir estar em outro tipo de policiamento,</a:t>
            </a:r>
          </a:p>
          <a:p>
            <a:pPr algn="ctr"/>
            <a:r>
              <a:rPr lang="pt-BR" sz="2000" b="1"/>
              <a:t> fora da UPP (2012)</a:t>
            </a:r>
          </a:p>
        </p:txBody>
      </p:sp>
      <p:graphicFrame>
        <p:nvGraphicFramePr>
          <p:cNvPr id="24578" name="Object 5"/>
          <p:cNvGraphicFramePr>
            <a:graphicFrameLocks noChangeAspect="1"/>
          </p:cNvGraphicFramePr>
          <p:nvPr/>
        </p:nvGraphicFramePr>
        <p:xfrm>
          <a:off x="593725" y="1609725"/>
          <a:ext cx="8680450" cy="4600575"/>
        </p:xfrm>
        <a:graphic>
          <a:graphicData uri="http://schemas.openxmlformats.org/presentationml/2006/ole">
            <p:oleObj spid="_x0000_s24578" name="Gráfico" r:id="rId3" imgW="6734251" imgH="3562502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7"/>
          <p:cNvGraphicFramePr>
            <a:graphicFrameLocks noChangeAspect="1"/>
          </p:cNvGraphicFramePr>
          <p:nvPr/>
        </p:nvGraphicFramePr>
        <p:xfrm>
          <a:off x="1136650" y="1916113"/>
          <a:ext cx="7704138" cy="4167187"/>
        </p:xfrm>
        <a:graphic>
          <a:graphicData uri="http://schemas.openxmlformats.org/presentationml/2006/ole">
            <p:oleObj spid="_x0000_s25602" name="Gráfico" r:id="rId3" imgW="4191000" imgH="2267102" progId="Excel.Sheet.8">
              <p:embed/>
            </p:oleObj>
          </a:graphicData>
        </a:graphic>
      </p:graphicFrame>
      <p:sp>
        <p:nvSpPr>
          <p:cNvPr id="25603" name="CaixaDeTexto 7"/>
          <p:cNvSpPr txBox="1">
            <a:spLocks noChangeArrowheads="1"/>
          </p:cNvSpPr>
          <p:nvPr/>
        </p:nvSpPr>
        <p:spPr bwMode="auto">
          <a:xfrm>
            <a:off x="2468563" y="908050"/>
            <a:ext cx="5040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/>
              <a:t>Planos em relação ao </a:t>
            </a:r>
          </a:p>
          <a:p>
            <a:pPr algn="ctr"/>
            <a:r>
              <a:rPr lang="pt-BR" sz="2000" b="1"/>
              <a:t>futuro profissional 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aixaDeTexto 2"/>
          <p:cNvSpPr txBox="1">
            <a:spLocks noChangeArrowheads="1"/>
          </p:cNvSpPr>
          <p:nvPr/>
        </p:nvSpPr>
        <p:spPr bwMode="auto">
          <a:xfrm>
            <a:off x="666750" y="571500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/>
              <a:t>Graus de adesão dos policiais ao projeto das UPPs</a:t>
            </a:r>
          </a:p>
        </p:txBody>
      </p:sp>
      <p:sp>
        <p:nvSpPr>
          <p:cNvPr id="44035" name="CaixaDeTexto 6"/>
          <p:cNvSpPr txBox="1">
            <a:spLocks noChangeArrowheads="1"/>
          </p:cNvSpPr>
          <p:nvPr/>
        </p:nvSpPr>
        <p:spPr bwMode="auto">
          <a:xfrm>
            <a:off x="1027113" y="4795838"/>
            <a:ext cx="78486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Calibri" pitchFamily="34" charset="0"/>
              <a:buNone/>
            </a:pPr>
            <a:r>
              <a:rPr lang="pt-BR" sz="1400"/>
              <a:t>1.	Sendo um policial de UPP, o(a) Sr(a). se sente, na maior parte do tempo, satisfeito(a), insatisfeito(a) ou indiferente? </a:t>
            </a:r>
          </a:p>
          <a:p>
            <a:pPr marL="228600" indent="-228600">
              <a:buFont typeface="Calibri" pitchFamily="34" charset="0"/>
              <a:buNone/>
            </a:pPr>
            <a:r>
              <a:rPr lang="pt-BR" sz="1400"/>
              <a:t>2.	O(a) Sr(a). concorda ou discorda da afirmação: “a UPP é a polícia do futuro”? </a:t>
            </a:r>
          </a:p>
          <a:p>
            <a:pPr marL="228600" indent="-228600">
              <a:buFont typeface="Calibri" pitchFamily="34" charset="0"/>
              <a:buNone/>
            </a:pPr>
            <a:r>
              <a:rPr lang="pt-BR" sz="1400"/>
              <a:t>3.	Atualmente, sua opinião sobre o projeto UPP é positiva, negativa ou neutra? </a:t>
            </a:r>
          </a:p>
          <a:p>
            <a:pPr marL="228600" indent="-228600">
              <a:buFont typeface="Calibri" pitchFamily="34" charset="0"/>
              <a:buNone/>
            </a:pPr>
            <a:r>
              <a:rPr lang="pt-BR" sz="1400"/>
              <a:t>4.	O(a) Sr(a). preferiria estar trabalhando em outro tipo de policiamento, fora da UPP? (sim/não)</a:t>
            </a:r>
          </a:p>
          <a:p>
            <a:pPr marL="228600" indent="-228600">
              <a:buFont typeface="Calibri" pitchFamily="34" charset="0"/>
              <a:buNone/>
            </a:pPr>
            <a:r>
              <a:rPr lang="pt-BR" sz="1400"/>
              <a:t>5.	Se o(a) Sr(a). fosse o Governador, qual a primeira medida que tomaria em relação às UPPs? </a:t>
            </a:r>
          </a:p>
        </p:txBody>
      </p:sp>
      <p:sp>
        <p:nvSpPr>
          <p:cNvPr id="8" name="Retângulo 7"/>
          <p:cNvSpPr/>
          <p:nvPr/>
        </p:nvSpPr>
        <p:spPr>
          <a:xfrm>
            <a:off x="847725" y="4652963"/>
            <a:ext cx="8208963" cy="1655762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44037" name="Group 21"/>
          <p:cNvGrpSpPr>
            <a:grpSpLocks/>
          </p:cNvGrpSpPr>
          <p:nvPr/>
        </p:nvGrpSpPr>
        <p:grpSpPr bwMode="auto">
          <a:xfrm>
            <a:off x="955675" y="1484313"/>
            <a:ext cx="7991475" cy="3025775"/>
            <a:chOff x="645" y="1262"/>
            <a:chExt cx="4944" cy="1872"/>
          </a:xfrm>
        </p:grpSpPr>
        <p:grpSp>
          <p:nvGrpSpPr>
            <p:cNvPr id="3" name="Grupo 9"/>
            <p:cNvGrpSpPr/>
            <p:nvPr/>
          </p:nvGrpSpPr>
          <p:grpSpPr>
            <a:xfrm>
              <a:off x="739" y="1703"/>
              <a:ext cx="4490" cy="952"/>
              <a:chOff x="900113" y="2205038"/>
              <a:chExt cx="7127875" cy="1511300"/>
            </a:xfrm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grpSpPr>
          <p:sp>
            <p:nvSpPr>
              <p:cNvPr id="11" name="Seta para a direita 10"/>
              <p:cNvSpPr/>
              <p:nvPr/>
            </p:nvSpPr>
            <p:spPr>
              <a:xfrm>
                <a:off x="7308850" y="2205038"/>
                <a:ext cx="719138" cy="1511300"/>
              </a:xfrm>
              <a:prstGeom prst="rightArrow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2" name="Seta para a direita 11"/>
              <p:cNvSpPr/>
              <p:nvPr/>
            </p:nvSpPr>
            <p:spPr>
              <a:xfrm rot="10800000">
                <a:off x="900113" y="2205038"/>
                <a:ext cx="1168400" cy="1511300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/>
              </a:p>
            </p:txBody>
          </p:sp>
          <p:sp>
            <p:nvSpPr>
              <p:cNvPr id="13" name="Retângulo 12"/>
              <p:cNvSpPr/>
              <p:nvPr/>
            </p:nvSpPr>
            <p:spPr>
              <a:xfrm>
                <a:off x="2068513" y="2578100"/>
                <a:ext cx="1030287" cy="763588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600" b="1" dirty="0"/>
              </a:p>
            </p:txBody>
          </p:sp>
          <p:sp>
            <p:nvSpPr>
              <p:cNvPr id="14" name="Retângulo 13"/>
              <p:cNvSpPr/>
              <p:nvPr/>
            </p:nvSpPr>
            <p:spPr>
              <a:xfrm>
                <a:off x="3097213" y="2581275"/>
                <a:ext cx="3435350" cy="760413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600" b="1"/>
              </a:p>
            </p:txBody>
          </p:sp>
          <p:sp>
            <p:nvSpPr>
              <p:cNvPr id="15" name="Retângulo 14"/>
              <p:cNvSpPr/>
              <p:nvPr/>
            </p:nvSpPr>
            <p:spPr>
              <a:xfrm>
                <a:off x="6524625" y="2581275"/>
                <a:ext cx="825500" cy="76041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600" b="1"/>
              </a:p>
            </p:txBody>
          </p:sp>
        </p:grpSp>
        <p:sp>
          <p:nvSpPr>
            <p:cNvPr id="44039" name="CaixaDeTexto 13"/>
            <p:cNvSpPr txBox="1">
              <a:spLocks noChangeArrowheads="1"/>
            </p:cNvSpPr>
            <p:nvPr/>
          </p:nvSpPr>
          <p:spPr bwMode="auto">
            <a:xfrm>
              <a:off x="829" y="2069"/>
              <a:ext cx="635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Arial Rounded MT Bold" pitchFamily="34" charset="0"/>
                </a:rPr>
                <a:t>17,6%</a:t>
              </a:r>
            </a:p>
          </p:txBody>
        </p:sp>
        <p:sp>
          <p:nvSpPr>
            <p:cNvPr id="44040" name="CaixaDeTexto 14"/>
            <p:cNvSpPr txBox="1">
              <a:spLocks noChangeArrowheads="1"/>
            </p:cNvSpPr>
            <p:nvPr/>
          </p:nvSpPr>
          <p:spPr bwMode="auto">
            <a:xfrm>
              <a:off x="1510" y="2069"/>
              <a:ext cx="635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latin typeface="Arial Rounded MT Bold" pitchFamily="34" charset="0"/>
                </a:rPr>
                <a:t>15,6%</a:t>
              </a:r>
            </a:p>
          </p:txBody>
        </p:sp>
        <p:sp>
          <p:nvSpPr>
            <p:cNvPr id="44041" name="CaixaDeTexto 15"/>
            <p:cNvSpPr txBox="1">
              <a:spLocks noChangeArrowheads="1"/>
            </p:cNvSpPr>
            <p:nvPr/>
          </p:nvSpPr>
          <p:spPr bwMode="auto">
            <a:xfrm>
              <a:off x="2916" y="2069"/>
              <a:ext cx="635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latin typeface="Arial Rounded MT Bold" pitchFamily="34" charset="0"/>
                </a:rPr>
                <a:t>51,3%</a:t>
              </a:r>
            </a:p>
          </p:txBody>
        </p:sp>
        <p:sp>
          <p:nvSpPr>
            <p:cNvPr id="44042" name="CaixaDeTexto 16"/>
            <p:cNvSpPr txBox="1">
              <a:spLocks noChangeArrowheads="1"/>
            </p:cNvSpPr>
            <p:nvPr/>
          </p:nvSpPr>
          <p:spPr bwMode="auto">
            <a:xfrm>
              <a:off x="4277" y="2069"/>
              <a:ext cx="635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latin typeface="Arial Rounded MT Bold" pitchFamily="34" charset="0"/>
                </a:rPr>
                <a:t>12,5%</a:t>
              </a:r>
            </a:p>
          </p:txBody>
        </p:sp>
        <p:sp>
          <p:nvSpPr>
            <p:cNvPr id="44043" name="CaixaDeTexto 17"/>
            <p:cNvSpPr txBox="1">
              <a:spLocks noChangeArrowheads="1"/>
            </p:cNvSpPr>
            <p:nvPr/>
          </p:nvSpPr>
          <p:spPr bwMode="auto">
            <a:xfrm>
              <a:off x="4708" y="2069"/>
              <a:ext cx="635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Arial Rounded MT Bold" pitchFamily="34" charset="0"/>
                </a:rPr>
                <a:t>3,0%</a:t>
              </a:r>
            </a:p>
          </p:txBody>
        </p:sp>
        <p:sp>
          <p:nvSpPr>
            <p:cNvPr id="44044" name="CaixaDeTexto 18"/>
            <p:cNvSpPr txBox="1">
              <a:spLocks noChangeArrowheads="1"/>
            </p:cNvSpPr>
            <p:nvPr/>
          </p:nvSpPr>
          <p:spPr bwMode="auto">
            <a:xfrm rot="-2700000">
              <a:off x="645" y="1262"/>
              <a:ext cx="90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Totalmente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Identificados</a:t>
              </a:r>
            </a:p>
          </p:txBody>
        </p:sp>
        <p:sp>
          <p:nvSpPr>
            <p:cNvPr id="44045" name="CaixaDeTexto 19"/>
            <p:cNvSpPr txBox="1">
              <a:spLocks noChangeArrowheads="1"/>
            </p:cNvSpPr>
            <p:nvPr/>
          </p:nvSpPr>
          <p:spPr bwMode="auto">
            <a:xfrm rot="-2700000">
              <a:off x="1325" y="1262"/>
              <a:ext cx="90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Parcialmente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Identificados</a:t>
              </a:r>
            </a:p>
          </p:txBody>
        </p:sp>
        <p:sp>
          <p:nvSpPr>
            <p:cNvPr id="44046" name="CaixaDeTexto 20"/>
            <p:cNvSpPr txBox="1">
              <a:spLocks noChangeArrowheads="1"/>
            </p:cNvSpPr>
            <p:nvPr/>
          </p:nvSpPr>
          <p:spPr bwMode="auto">
            <a:xfrm rot="-2700000">
              <a:off x="2641" y="1262"/>
              <a:ext cx="907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Neutros/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Ambíguos</a:t>
              </a:r>
            </a:p>
          </p:txBody>
        </p:sp>
        <p:sp>
          <p:nvSpPr>
            <p:cNvPr id="44047" name="CaixaDeTexto 21"/>
            <p:cNvSpPr txBox="1">
              <a:spLocks noChangeArrowheads="1"/>
            </p:cNvSpPr>
            <p:nvPr/>
          </p:nvSpPr>
          <p:spPr bwMode="auto">
            <a:xfrm rot="-2700000">
              <a:off x="4047" y="1262"/>
              <a:ext cx="907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Parcialmente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Resistentes</a:t>
              </a:r>
            </a:p>
          </p:txBody>
        </p:sp>
        <p:sp>
          <p:nvSpPr>
            <p:cNvPr id="44048" name="CaixaDeTexto 22"/>
            <p:cNvSpPr txBox="1">
              <a:spLocks noChangeArrowheads="1"/>
            </p:cNvSpPr>
            <p:nvPr/>
          </p:nvSpPr>
          <p:spPr bwMode="auto">
            <a:xfrm rot="-2700000">
              <a:off x="4682" y="1262"/>
              <a:ext cx="907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Totalmente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Resistentes</a:t>
              </a:r>
            </a:p>
          </p:txBody>
        </p:sp>
        <p:sp>
          <p:nvSpPr>
            <p:cNvPr id="44049" name="CaixaDeTexto 28"/>
            <p:cNvSpPr txBox="1">
              <a:spLocks noChangeArrowheads="1"/>
            </p:cNvSpPr>
            <p:nvPr/>
          </p:nvSpPr>
          <p:spPr bwMode="auto">
            <a:xfrm>
              <a:off x="1260" y="2478"/>
              <a:ext cx="68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400"/>
                <a:t>33,2%</a:t>
              </a:r>
            </a:p>
          </p:txBody>
        </p:sp>
        <p:sp>
          <p:nvSpPr>
            <p:cNvPr id="44050" name="CaixaDeTexto 29"/>
            <p:cNvSpPr txBox="1">
              <a:spLocks noChangeArrowheads="1"/>
            </p:cNvSpPr>
            <p:nvPr/>
          </p:nvSpPr>
          <p:spPr bwMode="auto">
            <a:xfrm>
              <a:off x="4617" y="2478"/>
              <a:ext cx="635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400"/>
                <a:t>15,5%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488950" y="692150"/>
            <a:ext cx="3865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/>
              <a:t>Algumas indagações:</a:t>
            </a:r>
            <a:endParaRPr lang="pt-BR" sz="2800"/>
          </a:p>
        </p:txBody>
      </p:sp>
      <p:sp>
        <p:nvSpPr>
          <p:cNvPr id="45059" name="CaixaDeTexto 4"/>
          <p:cNvSpPr txBox="1">
            <a:spLocks noChangeArrowheads="1"/>
          </p:cNvSpPr>
          <p:nvPr/>
        </p:nvSpPr>
        <p:spPr bwMode="auto">
          <a:xfrm>
            <a:off x="776288" y="1844675"/>
            <a:ext cx="8137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88950" y="1628775"/>
            <a:ext cx="8928100" cy="46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 Como atrair os  policiais “resistentes”, assim como os “neutros e ambíguos”, para a filosofia das UPPs?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endParaRPr lang="pt-BR" sz="1200">
              <a:ea typeface="Calibri" pitchFamily="34" charset="0"/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 O pouco envolvimento dos policiais em atividades que caracterizam um policiamento de tipo comunitário não contribui para que eles se sintam indiferentes ou sejam resistentes ao projeto das UPPs?</a:t>
            </a:r>
          </a:p>
          <a:p>
            <a:pPr eaLnBrk="0" hangingPunct="0">
              <a:lnSpc>
                <a:spcPct val="150000"/>
              </a:lnSpc>
            </a:pPr>
            <a:endParaRPr lang="pt-BR" sz="1200">
              <a:ea typeface="Calibri" pitchFamily="34" charset="0"/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 Como promover a diminuição dos fuzis no interior das UPPs, sem que isso resulte em aumento da sensação de insegurança expressa pelos policiais?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endParaRPr lang="pt-BR" sz="1200">
              <a:ea typeface="Calibri" pitchFamily="34" charset="0"/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 Como ajudar o(a) agente que não se vê e não se sente visto como policial a acreditar que o trabalho na UPP é um trabalho de polícia?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488950" y="404813"/>
            <a:ext cx="8929688" cy="600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buFont typeface="Wingdings" pitchFamily="2" charset="2"/>
              <a:buChar char="q"/>
            </a:pPr>
            <a:r>
              <a:rPr lang="pt-BR">
                <a:cs typeface="Arial" charset="0"/>
              </a:rPr>
              <a:t>  O que poderia ser feito, no âmbito da formação, para o policial se sentir mais reconhecido e valorizado como policial, pela comunidade, pela instituição e por ele mesmo? </a:t>
            </a: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q"/>
            </a:pPr>
            <a:endParaRPr lang="pt-BR" sz="1200">
              <a:cs typeface="Arial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pt-BR">
                <a:cs typeface="Arial" charset="0"/>
              </a:rPr>
              <a:t> Que iniciativas, junto à população, podem ajudar a melhorar o sentimento dos moradores em relação aos policiais, identificado por 46%</a:t>
            </a:r>
            <a:r>
              <a:rPr lang="pt-BR">
                <a:solidFill>
                  <a:srgbClr val="FF0000"/>
                </a:solidFill>
                <a:cs typeface="Arial" charset="0"/>
              </a:rPr>
              <a:t> </a:t>
            </a:r>
            <a:r>
              <a:rPr lang="pt-BR">
                <a:cs typeface="Arial" charset="0"/>
              </a:rPr>
              <a:t>dos agentes como sendo negativo?</a:t>
            </a:r>
          </a:p>
          <a:p>
            <a:pPr>
              <a:lnSpc>
                <a:spcPct val="150000"/>
              </a:lnSpc>
            </a:pPr>
            <a:endParaRPr lang="pt-BR" sz="1200">
              <a:cs typeface="Arial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pt-BR">
                <a:cs typeface="Arial" charset="0"/>
              </a:rPr>
              <a:t>  Que sinalização pode ser dada aos policiais que ainda temem que a UPP seja efêmera? </a:t>
            </a:r>
          </a:p>
          <a:p>
            <a:pPr>
              <a:lnSpc>
                <a:spcPct val="150000"/>
              </a:lnSpc>
            </a:pPr>
            <a:endParaRPr lang="pt-BR" sz="1200">
              <a:solidFill>
                <a:srgbClr val="FF0000"/>
              </a:solidFill>
              <a:cs typeface="Arial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Como conciliar a necessidade de expansão do projeto das UPPs e uma formação sólida (de maneira  a reverter o sentimento de 51%  dos entrevistados que se declararam mal preparados para o trabalho)?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pt-BR" sz="1200">
              <a:ea typeface="Calibri" pitchFamily="34" charset="0"/>
              <a:cs typeface="Arial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pt-BR">
                <a:ea typeface="Calibri" pitchFamily="34" charset="0"/>
                <a:cs typeface="Arial" charset="0"/>
              </a:rPr>
              <a:t> A que se pode atribuir o aumento do percentual de policiais satisfeitos (+5,6%), desejosos de permanecer na UPP (+10%) e com opinião positiva sobre o projeto (+11%)? Como potencializar esses fatores?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5456</TotalTime>
  <Words>1341</Words>
  <Application>Microsoft Office PowerPoint</Application>
  <PresentationFormat>Papel A4 (210 x 297 mm)</PresentationFormat>
  <Paragraphs>210</Paragraphs>
  <Slides>44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44</vt:i4>
      </vt:variant>
    </vt:vector>
  </HeadingPairs>
  <TitlesOfParts>
    <vt:vector size="55" baseType="lpstr">
      <vt:lpstr>Arial</vt:lpstr>
      <vt:lpstr>Calibri</vt:lpstr>
      <vt:lpstr>Times New Roman</vt:lpstr>
      <vt:lpstr>Arial Black</vt:lpstr>
      <vt:lpstr>Wingdings</vt:lpstr>
      <vt:lpstr>Wingdings 3</vt:lpstr>
      <vt:lpstr>Arial Rounded MT Bold</vt:lpstr>
      <vt:lpstr>Tema do Office</vt:lpstr>
      <vt:lpstr>Gráfico</vt:lpstr>
      <vt:lpstr>Gráfico do Microsoft Office Excel</vt:lpstr>
      <vt:lpstr>Planilha do Microsoft Office Excel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UCAM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UCAM</dc:creator>
  <cp:lastModifiedBy>Julia</cp:lastModifiedBy>
  <cp:revision>326</cp:revision>
  <dcterms:created xsi:type="dcterms:W3CDTF">2011-03-01T16:11:58Z</dcterms:created>
  <dcterms:modified xsi:type="dcterms:W3CDTF">2012-07-25T00:51:20Z</dcterms:modified>
</cp:coreProperties>
</file>